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Open Sans Extra Bold" charset="1" panose="020B0906030804020204"/>
      <p:regular r:id="rId18"/>
    </p:embeddedFont>
    <p:embeddedFont>
      <p:font typeface="Poppins Bold" charset="1" panose="00000800000000000000"/>
      <p:regular r:id="rId19"/>
    </p:embeddedFont>
    <p:embeddedFont>
      <p:font typeface="Canva Sans Bold" charset="1" panose="020B0803030501040103"/>
      <p:regular r:id="rId20"/>
    </p:embeddedFont>
    <p:embeddedFont>
      <p:font typeface="Poppins" charset="1" panose="00000500000000000000"/>
      <p:regular r:id="rId21"/>
    </p:embeddedFont>
    <p:embeddedFont>
      <p:font typeface="Poppins Medium" charset="1" panose="00000600000000000000"/>
      <p:regular r:id="rId22"/>
    </p:embeddedFont>
    <p:embeddedFont>
      <p:font typeface="Poppins Semi-Bold" charset="1" panose="00000700000000000000"/>
      <p:regular r:id="rId23"/>
    </p:embeddedFont>
    <p:embeddedFont>
      <p:font typeface="Archive" charset="1" panose="02000506040000020004"/>
      <p:regular r:id="rId24"/>
    </p:embeddedFont>
    <p:embeddedFont>
      <p:font typeface="Cloud" charset="1" panose="02000000000000000000"/>
      <p:regular r:id="rId25"/>
    </p:embeddedFont>
    <p:embeddedFont>
      <p:font typeface="Fredoka" charset="1" panose="020000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1.png" Type="http://schemas.openxmlformats.org/officeDocument/2006/relationships/image"/><Relationship Id="rId4" Target="../media/image2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2.pn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11" Target="../media/image42.svg" Type="http://schemas.openxmlformats.org/officeDocument/2006/relationships/image"/><Relationship Id="rId2" Target="../media/image33.jpe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36.jpe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 Id="rId8" Target="../media/image39.jpeg" Type="http://schemas.openxmlformats.org/officeDocument/2006/relationships/image"/><Relationship Id="rId9" Target="../media/image4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jpe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1.pn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3.png" Type="http://schemas.openxmlformats.org/officeDocument/2006/relationships/image"/><Relationship Id="rId4"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2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61429" y="0"/>
            <a:ext cx="18349429" cy="11005810"/>
          </a:xfrm>
          <a:custGeom>
            <a:avLst/>
            <a:gdLst/>
            <a:ahLst/>
            <a:cxnLst/>
            <a:rect r="r" b="b" t="t" l="l"/>
            <a:pathLst>
              <a:path h="11005810" w="18349429">
                <a:moveTo>
                  <a:pt x="0" y="0"/>
                </a:moveTo>
                <a:lnTo>
                  <a:pt x="18349429" y="0"/>
                </a:lnTo>
                <a:lnTo>
                  <a:pt x="18349429" y="11005810"/>
                </a:lnTo>
                <a:lnTo>
                  <a:pt x="0" y="11005810"/>
                </a:lnTo>
                <a:lnTo>
                  <a:pt x="0" y="0"/>
                </a:lnTo>
                <a:close/>
              </a:path>
            </a:pathLst>
          </a:custGeom>
          <a:blipFill>
            <a:blip r:embed="rId2">
              <a:alphaModFix amt="18999"/>
            </a:blip>
            <a:stretch>
              <a:fillRect l="0" t="-9804" r="0" b="-1275"/>
            </a:stretch>
          </a:blipFill>
        </p:spPr>
      </p:sp>
      <p:grpSp>
        <p:nvGrpSpPr>
          <p:cNvPr name="Group 3" id="3"/>
          <p:cNvGrpSpPr/>
          <p:nvPr/>
        </p:nvGrpSpPr>
        <p:grpSpPr>
          <a:xfrm rot="0">
            <a:off x="6527461" y="5590237"/>
            <a:ext cx="14099416" cy="1409941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6420234" y="-1717598"/>
            <a:ext cx="3735531" cy="373553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643475" y="-493308"/>
            <a:ext cx="1286950" cy="128695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929195" y="8389571"/>
            <a:ext cx="3735531" cy="3735531"/>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11365080" y="7975770"/>
            <a:ext cx="4190383" cy="827601"/>
          </a:xfrm>
          <a:custGeom>
            <a:avLst/>
            <a:gdLst/>
            <a:ahLst/>
            <a:cxnLst/>
            <a:rect r="r" b="b" t="t" l="l"/>
            <a:pathLst>
              <a:path h="827601" w="4190383">
                <a:moveTo>
                  <a:pt x="0" y="0"/>
                </a:moveTo>
                <a:lnTo>
                  <a:pt x="4190383" y="0"/>
                </a:lnTo>
                <a:lnTo>
                  <a:pt x="4190383" y="827601"/>
                </a:lnTo>
                <a:lnTo>
                  <a:pt x="0" y="827601"/>
                </a:lnTo>
                <a:lnTo>
                  <a:pt x="0" y="0"/>
                </a:lnTo>
                <a:close/>
              </a:path>
            </a:pathLst>
          </a:custGeom>
          <a:blipFill>
            <a:blip r:embed="rId3"/>
            <a:stretch>
              <a:fillRect l="0" t="0" r="0" b="0"/>
            </a:stretch>
          </a:blipFill>
        </p:spPr>
      </p:sp>
      <p:grpSp>
        <p:nvGrpSpPr>
          <p:cNvPr name="Group 16" id="16"/>
          <p:cNvGrpSpPr>
            <a:grpSpLocks noChangeAspect="true"/>
          </p:cNvGrpSpPr>
          <p:nvPr/>
        </p:nvGrpSpPr>
        <p:grpSpPr>
          <a:xfrm rot="0">
            <a:off x="11774362" y="1028700"/>
            <a:ext cx="3605615" cy="7134328"/>
            <a:chOff x="0" y="0"/>
            <a:chExt cx="2620010" cy="5184140"/>
          </a:xfrm>
        </p:grpSpPr>
        <p:sp>
          <p:nvSpPr>
            <p:cNvPr name="Freeform 17" id="17"/>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8" id="18"/>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38" t="0" r="-38" b="0"/>
              </a:stretch>
            </a:blipFill>
          </p:spPr>
        </p:sp>
        <p:sp>
          <p:nvSpPr>
            <p:cNvPr name="Freeform 19" id="19"/>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name="Freeform 20" id="20"/>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name="Freeform 21" id="21"/>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name="Freeform 22" id="22"/>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name="Freeform 23" id="23"/>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name="Freeform 24" id="24"/>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name="Freeform 25" id="25"/>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sp>
        <p:nvSpPr>
          <p:cNvPr name="Freeform 26" id="26"/>
          <p:cNvSpPr/>
          <p:nvPr/>
        </p:nvSpPr>
        <p:spPr>
          <a:xfrm flipH="false" flipV="false" rot="0">
            <a:off x="1391331" y="1028700"/>
            <a:ext cx="1458743" cy="1751766"/>
          </a:xfrm>
          <a:custGeom>
            <a:avLst/>
            <a:gdLst/>
            <a:ahLst/>
            <a:cxnLst/>
            <a:rect r="r" b="b" t="t" l="l"/>
            <a:pathLst>
              <a:path h="1751766" w="1458743">
                <a:moveTo>
                  <a:pt x="0" y="0"/>
                </a:moveTo>
                <a:lnTo>
                  <a:pt x="1458744" y="0"/>
                </a:lnTo>
                <a:lnTo>
                  <a:pt x="1458744" y="1751766"/>
                </a:lnTo>
                <a:lnTo>
                  <a:pt x="0" y="17517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7" id="27"/>
          <p:cNvSpPr txBox="true"/>
          <p:nvPr/>
        </p:nvSpPr>
        <p:spPr>
          <a:xfrm rot="0">
            <a:off x="1391331" y="4526187"/>
            <a:ext cx="5136130" cy="1071331"/>
          </a:xfrm>
          <a:prstGeom prst="rect">
            <a:avLst/>
          </a:prstGeom>
        </p:spPr>
        <p:txBody>
          <a:bodyPr anchor="t" rtlCol="false" tIns="0" lIns="0" bIns="0" rIns="0">
            <a:spAutoFit/>
          </a:bodyPr>
          <a:lstStyle/>
          <a:p>
            <a:pPr algn="l">
              <a:lnSpc>
                <a:spcPts val="7448"/>
              </a:lnSpc>
            </a:pPr>
            <a:r>
              <a:rPr lang="en-US" sz="9549" spc="-238">
                <a:solidFill>
                  <a:srgbClr val="051D40"/>
                </a:solidFill>
                <a:latin typeface="Open Sans Extra Bold"/>
              </a:rPr>
              <a:t>EazyTrip</a:t>
            </a:r>
          </a:p>
        </p:txBody>
      </p:sp>
      <p:sp>
        <p:nvSpPr>
          <p:cNvPr name="TextBox 28" id="28"/>
          <p:cNvSpPr txBox="true"/>
          <p:nvPr/>
        </p:nvSpPr>
        <p:spPr>
          <a:xfrm rot="0">
            <a:off x="1391331" y="7661472"/>
            <a:ext cx="6260333" cy="501556"/>
          </a:xfrm>
          <a:prstGeom prst="rect">
            <a:avLst/>
          </a:prstGeom>
        </p:spPr>
        <p:txBody>
          <a:bodyPr anchor="t" rtlCol="false" tIns="0" lIns="0" bIns="0" rIns="0">
            <a:spAutoFit/>
          </a:bodyPr>
          <a:lstStyle/>
          <a:p>
            <a:pPr algn="l">
              <a:lnSpc>
                <a:spcPts val="3855"/>
              </a:lnSpc>
              <a:spcBef>
                <a:spcPct val="0"/>
              </a:spcBef>
            </a:pPr>
            <a:r>
              <a:rPr lang="en-US" sz="2753" spc="-55">
                <a:solidFill>
                  <a:srgbClr val="051D40"/>
                </a:solidFill>
                <a:latin typeface="Poppins Bold"/>
              </a:rPr>
              <a:t>By :   ODD CODER</a:t>
            </a:r>
          </a:p>
        </p:txBody>
      </p:sp>
      <p:sp>
        <p:nvSpPr>
          <p:cNvPr name="TextBox 29" id="29"/>
          <p:cNvSpPr txBox="true"/>
          <p:nvPr/>
        </p:nvSpPr>
        <p:spPr>
          <a:xfrm rot="0">
            <a:off x="1391331" y="5596896"/>
            <a:ext cx="4737565" cy="544918"/>
          </a:xfrm>
          <a:prstGeom prst="rect">
            <a:avLst/>
          </a:prstGeom>
        </p:spPr>
        <p:txBody>
          <a:bodyPr anchor="t" rtlCol="false" tIns="0" lIns="0" bIns="0" rIns="0">
            <a:spAutoFit/>
          </a:bodyPr>
          <a:lstStyle/>
          <a:p>
            <a:pPr algn="ctr">
              <a:lnSpc>
                <a:spcPts val="4484"/>
              </a:lnSpc>
            </a:pPr>
            <a:r>
              <a:rPr lang="en-US" sz="3203">
                <a:solidFill>
                  <a:srgbClr val="051D40"/>
                </a:solidFill>
                <a:latin typeface="Canva Sans Bold"/>
              </a:rPr>
              <a:t>Smart Paths, Easy Rides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6223100" y="6194705"/>
            <a:ext cx="5841799" cy="1153755"/>
          </a:xfrm>
          <a:custGeom>
            <a:avLst/>
            <a:gdLst/>
            <a:ahLst/>
            <a:cxnLst/>
            <a:rect r="r" b="b" t="t" l="l"/>
            <a:pathLst>
              <a:path h="1153755" w="5841799">
                <a:moveTo>
                  <a:pt x="0" y="0"/>
                </a:moveTo>
                <a:lnTo>
                  <a:pt x="5841800" y="0"/>
                </a:lnTo>
                <a:lnTo>
                  <a:pt x="5841800" y="1153756"/>
                </a:lnTo>
                <a:lnTo>
                  <a:pt x="0" y="1153756"/>
                </a:lnTo>
                <a:lnTo>
                  <a:pt x="0" y="0"/>
                </a:lnTo>
                <a:close/>
              </a:path>
            </a:pathLst>
          </a:custGeom>
          <a:blipFill>
            <a:blip r:embed="rId2"/>
            <a:stretch>
              <a:fillRect l="0" t="0" r="0" b="0"/>
            </a:stretch>
          </a:blipFill>
        </p:spPr>
      </p:sp>
      <p:grpSp>
        <p:nvGrpSpPr>
          <p:cNvPr name="Group 3" id="3"/>
          <p:cNvGrpSpPr/>
          <p:nvPr/>
        </p:nvGrpSpPr>
        <p:grpSpPr>
          <a:xfrm rot="0">
            <a:off x="2185443" y="1787911"/>
            <a:ext cx="13917114" cy="7538391"/>
            <a:chOff x="0" y="0"/>
            <a:chExt cx="3702910" cy="2005731"/>
          </a:xfrm>
        </p:grpSpPr>
        <p:sp>
          <p:nvSpPr>
            <p:cNvPr name="Freeform 4" id="4"/>
            <p:cNvSpPr/>
            <p:nvPr/>
          </p:nvSpPr>
          <p:spPr>
            <a:xfrm flipH="false" flipV="false" rot="0">
              <a:off x="0" y="0"/>
              <a:ext cx="3702910" cy="2005731"/>
            </a:xfrm>
            <a:custGeom>
              <a:avLst/>
              <a:gdLst/>
              <a:ahLst/>
              <a:cxnLst/>
              <a:rect r="r" b="b" t="t" l="l"/>
              <a:pathLst>
                <a:path h="2005731" w="3702910">
                  <a:moveTo>
                    <a:pt x="24477" y="0"/>
                  </a:moveTo>
                  <a:lnTo>
                    <a:pt x="3678433" y="0"/>
                  </a:lnTo>
                  <a:cubicBezTo>
                    <a:pt x="3684925" y="0"/>
                    <a:pt x="3691151" y="2579"/>
                    <a:pt x="3695741" y="7169"/>
                  </a:cubicBezTo>
                  <a:cubicBezTo>
                    <a:pt x="3700331" y="11759"/>
                    <a:pt x="3702910" y="17985"/>
                    <a:pt x="3702910" y="24477"/>
                  </a:cubicBezTo>
                  <a:lnTo>
                    <a:pt x="3702910" y="1981254"/>
                  </a:lnTo>
                  <a:cubicBezTo>
                    <a:pt x="3702910" y="1994772"/>
                    <a:pt x="3691951" y="2005731"/>
                    <a:pt x="3678433" y="2005731"/>
                  </a:cubicBezTo>
                  <a:lnTo>
                    <a:pt x="24477" y="2005731"/>
                  </a:lnTo>
                  <a:cubicBezTo>
                    <a:pt x="10959" y="2005731"/>
                    <a:pt x="0" y="1994772"/>
                    <a:pt x="0" y="1981254"/>
                  </a:cubicBezTo>
                  <a:lnTo>
                    <a:pt x="0" y="24477"/>
                  </a:lnTo>
                  <a:cubicBezTo>
                    <a:pt x="0" y="10959"/>
                    <a:pt x="10959" y="0"/>
                    <a:pt x="24477" y="0"/>
                  </a:cubicBezTo>
                  <a:close/>
                </a:path>
              </a:pathLst>
            </a:custGeom>
            <a:solidFill>
              <a:srgbClr val="FDFDFD"/>
            </a:solidFill>
          </p:spPr>
        </p:sp>
        <p:sp>
          <p:nvSpPr>
            <p:cNvPr name="TextBox 5" id="5"/>
            <p:cNvSpPr txBox="true"/>
            <p:nvPr/>
          </p:nvSpPr>
          <p:spPr>
            <a:xfrm>
              <a:off x="0" y="-38100"/>
              <a:ext cx="3702910" cy="2043831"/>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6" id="6"/>
          <p:cNvGrpSpPr/>
          <p:nvPr/>
        </p:nvGrpSpPr>
        <p:grpSpPr>
          <a:xfrm rot="0">
            <a:off x="-2123887" y="-2346523"/>
            <a:ext cx="4693046" cy="469304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5573718" y="7940477"/>
            <a:ext cx="4693046" cy="469304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13325929" y="3510872"/>
            <a:ext cx="710297" cy="125782"/>
          </a:xfrm>
          <a:custGeom>
            <a:avLst/>
            <a:gdLst/>
            <a:ahLst/>
            <a:cxnLst/>
            <a:rect r="r" b="b" t="t" l="l"/>
            <a:pathLst>
              <a:path h="125782" w="710297">
                <a:moveTo>
                  <a:pt x="0" y="0"/>
                </a:moveTo>
                <a:lnTo>
                  <a:pt x="710298" y="0"/>
                </a:lnTo>
                <a:lnTo>
                  <a:pt x="710298" y="125781"/>
                </a:lnTo>
                <a:lnTo>
                  <a:pt x="0" y="125781"/>
                </a:lnTo>
                <a:lnTo>
                  <a:pt x="0" y="0"/>
                </a:lnTo>
                <a:close/>
              </a:path>
            </a:pathLst>
          </a:custGeom>
          <a:blipFill>
            <a:blip r:embed="rId3"/>
            <a:stretch>
              <a:fillRect l="0" t="0" r="0" b="0"/>
            </a:stretch>
          </a:blipFill>
        </p:spPr>
      </p:sp>
      <p:sp>
        <p:nvSpPr>
          <p:cNvPr name="Freeform 13" id="13"/>
          <p:cNvSpPr/>
          <p:nvPr/>
        </p:nvSpPr>
        <p:spPr>
          <a:xfrm flipH="false" flipV="false" rot="0">
            <a:off x="11918663" y="8187393"/>
            <a:ext cx="3524831" cy="696154"/>
          </a:xfrm>
          <a:custGeom>
            <a:avLst/>
            <a:gdLst/>
            <a:ahLst/>
            <a:cxnLst/>
            <a:rect r="r" b="b" t="t" l="l"/>
            <a:pathLst>
              <a:path h="696154" w="3524831">
                <a:moveTo>
                  <a:pt x="0" y="0"/>
                </a:moveTo>
                <a:lnTo>
                  <a:pt x="3524831" y="0"/>
                </a:lnTo>
                <a:lnTo>
                  <a:pt x="3524831" y="696155"/>
                </a:lnTo>
                <a:lnTo>
                  <a:pt x="0" y="696155"/>
                </a:lnTo>
                <a:lnTo>
                  <a:pt x="0" y="0"/>
                </a:lnTo>
                <a:close/>
              </a:path>
            </a:pathLst>
          </a:custGeom>
          <a:blipFill>
            <a:blip r:embed="rId2"/>
            <a:stretch>
              <a:fillRect l="0" t="0" r="0" b="0"/>
            </a:stretch>
          </a:blipFill>
        </p:spPr>
      </p:sp>
      <p:grpSp>
        <p:nvGrpSpPr>
          <p:cNvPr name="Group 14" id="14"/>
          <p:cNvGrpSpPr>
            <a:grpSpLocks noChangeAspect="true"/>
          </p:cNvGrpSpPr>
          <p:nvPr/>
        </p:nvGrpSpPr>
        <p:grpSpPr>
          <a:xfrm rot="0">
            <a:off x="12203590" y="3121650"/>
            <a:ext cx="2749194" cy="5439752"/>
            <a:chOff x="0" y="0"/>
            <a:chExt cx="2620010" cy="5184140"/>
          </a:xfrm>
        </p:grpSpPr>
        <p:sp>
          <p:nvSpPr>
            <p:cNvPr name="Freeform 15" id="1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6" id="16"/>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3628" t="0" r="-3628" b="0"/>
              </a:stretch>
            </a:blipFill>
          </p:spPr>
        </p:sp>
        <p:sp>
          <p:nvSpPr>
            <p:cNvPr name="Freeform 17" id="1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8" id="18"/>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9" id="1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20" id="2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1" id="2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2" id="2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3" id="2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TextBox 24" id="24"/>
          <p:cNvSpPr txBox="true"/>
          <p:nvPr/>
        </p:nvSpPr>
        <p:spPr>
          <a:xfrm rot="0">
            <a:off x="4456625" y="3988425"/>
            <a:ext cx="7462038" cy="1311927"/>
          </a:xfrm>
          <a:prstGeom prst="rect">
            <a:avLst/>
          </a:prstGeom>
        </p:spPr>
        <p:txBody>
          <a:bodyPr anchor="t" rtlCol="false" tIns="0" lIns="0" bIns="0" rIns="0">
            <a:spAutoFit/>
          </a:bodyPr>
          <a:lstStyle/>
          <a:p>
            <a:pPr algn="ctr">
              <a:lnSpc>
                <a:spcPts val="3488"/>
              </a:lnSpc>
            </a:pPr>
            <a:r>
              <a:rPr lang="en-US" sz="2491" spc="-49">
                <a:solidFill>
                  <a:srgbClr val="051D40"/>
                </a:solidFill>
                <a:latin typeface="Poppins Bold"/>
              </a:rPr>
              <a:t>Update Order Status:</a:t>
            </a:r>
          </a:p>
          <a:p>
            <a:pPr algn="just" marL="0" indent="0" lvl="0">
              <a:lnSpc>
                <a:spcPts val="3488"/>
              </a:lnSpc>
              <a:spcBef>
                <a:spcPct val="0"/>
              </a:spcBef>
            </a:pPr>
            <a:r>
              <a:rPr lang="en-US" sz="2491" spc="-49">
                <a:solidFill>
                  <a:srgbClr val="051D40"/>
                </a:solidFill>
                <a:latin typeface="Poppins Semi-Bold"/>
              </a:rPr>
              <a:t>Riders update the status of accepted requests, providing real-time updates to Customers.</a:t>
            </a:r>
          </a:p>
        </p:txBody>
      </p:sp>
      <p:sp>
        <p:nvSpPr>
          <p:cNvPr name="TextBox 25" id="25"/>
          <p:cNvSpPr txBox="true"/>
          <p:nvPr/>
        </p:nvSpPr>
        <p:spPr>
          <a:xfrm rot="0">
            <a:off x="4606922" y="2241748"/>
            <a:ext cx="6502400" cy="879901"/>
          </a:xfrm>
          <a:prstGeom prst="rect">
            <a:avLst/>
          </a:prstGeom>
        </p:spPr>
        <p:txBody>
          <a:bodyPr anchor="t" rtlCol="false" tIns="0" lIns="0" bIns="0" rIns="0">
            <a:spAutoFit/>
          </a:bodyPr>
          <a:lstStyle/>
          <a:p>
            <a:pPr algn="ctr" marL="0" indent="0" lvl="0">
              <a:lnSpc>
                <a:spcPts val="7151"/>
              </a:lnSpc>
              <a:spcBef>
                <a:spcPct val="0"/>
              </a:spcBef>
            </a:pPr>
            <a:r>
              <a:rPr lang="en-US" sz="5108">
                <a:solidFill>
                  <a:srgbClr val="145DA0"/>
                </a:solidFill>
                <a:latin typeface="Open Sans Extra Bold"/>
              </a:rPr>
              <a:t>Interaction </a:t>
            </a:r>
          </a:p>
        </p:txBody>
      </p:sp>
      <p:sp>
        <p:nvSpPr>
          <p:cNvPr name="TextBox 26" id="26"/>
          <p:cNvSpPr txBox="true"/>
          <p:nvPr/>
        </p:nvSpPr>
        <p:spPr>
          <a:xfrm rot="0">
            <a:off x="17259300" y="9470754"/>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FFFFFF"/>
                </a:solidFill>
                <a:latin typeface="Poppins"/>
              </a:rPr>
              <a:t>10</a:t>
            </a:r>
          </a:p>
        </p:txBody>
      </p:sp>
      <p:sp>
        <p:nvSpPr>
          <p:cNvPr name="TextBox 27" id="27"/>
          <p:cNvSpPr txBox="true"/>
          <p:nvPr/>
        </p:nvSpPr>
        <p:spPr>
          <a:xfrm rot="0">
            <a:off x="4456625" y="6085296"/>
            <a:ext cx="7462038" cy="1263165"/>
          </a:xfrm>
          <a:prstGeom prst="rect">
            <a:avLst/>
          </a:prstGeom>
        </p:spPr>
        <p:txBody>
          <a:bodyPr anchor="t" rtlCol="false" tIns="0" lIns="0" bIns="0" rIns="0">
            <a:spAutoFit/>
          </a:bodyPr>
          <a:lstStyle/>
          <a:p>
            <a:pPr algn="ctr">
              <a:lnSpc>
                <a:spcPts val="3351"/>
              </a:lnSpc>
            </a:pPr>
            <a:r>
              <a:rPr lang="en-US" sz="2394" spc="-47">
                <a:solidFill>
                  <a:srgbClr val="051D40"/>
                </a:solidFill>
                <a:latin typeface="Poppins Bold"/>
              </a:rPr>
              <a:t>View Feedback </a:t>
            </a:r>
          </a:p>
          <a:p>
            <a:pPr algn="ctr" marL="0" indent="0" lvl="0">
              <a:lnSpc>
                <a:spcPts val="3351"/>
              </a:lnSpc>
              <a:spcBef>
                <a:spcPct val="0"/>
              </a:spcBef>
            </a:pPr>
            <a:r>
              <a:rPr lang="en-US" sz="2394" spc="-47">
                <a:solidFill>
                  <a:srgbClr val="051D40"/>
                </a:solidFill>
                <a:latin typeface="Poppins Semi-Bold"/>
              </a:rPr>
              <a:t>Riders can view feedback provided by Customers on completed requests.</a:t>
            </a:r>
          </a:p>
        </p:txBody>
      </p:sp>
      <p:sp>
        <p:nvSpPr>
          <p:cNvPr name="TextBox 28" id="28"/>
          <p:cNvSpPr txBox="true"/>
          <p:nvPr/>
        </p:nvSpPr>
        <p:spPr>
          <a:xfrm rot="0">
            <a:off x="4606922" y="536362"/>
            <a:ext cx="9074156" cy="879901"/>
          </a:xfrm>
          <a:prstGeom prst="rect">
            <a:avLst/>
          </a:prstGeom>
        </p:spPr>
        <p:txBody>
          <a:bodyPr anchor="t" rtlCol="false" tIns="0" lIns="0" bIns="0" rIns="0">
            <a:spAutoFit/>
          </a:bodyPr>
          <a:lstStyle/>
          <a:p>
            <a:pPr algn="ctr" marL="0" indent="0" lvl="0">
              <a:lnSpc>
                <a:spcPts val="7151"/>
              </a:lnSpc>
              <a:spcBef>
                <a:spcPct val="0"/>
              </a:spcBef>
            </a:pPr>
            <a:r>
              <a:rPr lang="en-US" sz="5108">
                <a:solidFill>
                  <a:srgbClr val="FDFDFD"/>
                </a:solidFill>
                <a:latin typeface="Open Sans Extra Bold"/>
              </a:rPr>
              <a:t>Rider Panel</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218624" y="-786428"/>
            <a:ext cx="18424083" cy="12275045"/>
          </a:xfrm>
          <a:custGeom>
            <a:avLst/>
            <a:gdLst/>
            <a:ahLst/>
            <a:cxnLst/>
            <a:rect r="r" b="b" t="t" l="l"/>
            <a:pathLst>
              <a:path h="12275045" w="18424083">
                <a:moveTo>
                  <a:pt x="0" y="0"/>
                </a:moveTo>
                <a:lnTo>
                  <a:pt x="18424083" y="0"/>
                </a:lnTo>
                <a:lnTo>
                  <a:pt x="18424083" y="12275045"/>
                </a:lnTo>
                <a:lnTo>
                  <a:pt x="0" y="12275045"/>
                </a:lnTo>
                <a:lnTo>
                  <a:pt x="0" y="0"/>
                </a:lnTo>
                <a:close/>
              </a:path>
            </a:pathLst>
          </a:custGeom>
          <a:blipFill>
            <a:blip r:embed="rId2">
              <a:alphaModFix amt="13000"/>
            </a:blip>
            <a:stretch>
              <a:fillRect l="0" t="0" r="0" b="0"/>
            </a:stretch>
          </a:blipFill>
        </p:spPr>
      </p:sp>
      <p:grpSp>
        <p:nvGrpSpPr>
          <p:cNvPr name="Group 3" id="3"/>
          <p:cNvGrpSpPr/>
          <p:nvPr/>
        </p:nvGrpSpPr>
        <p:grpSpPr>
          <a:xfrm rot="0">
            <a:off x="0" y="0"/>
            <a:ext cx="18288000" cy="10287000"/>
            <a:chOff x="0" y="0"/>
            <a:chExt cx="5121047" cy="2880589"/>
          </a:xfrm>
        </p:grpSpPr>
        <p:sp>
          <p:nvSpPr>
            <p:cNvPr name="Freeform 4" id="4"/>
            <p:cNvSpPr/>
            <p:nvPr/>
          </p:nvSpPr>
          <p:spPr>
            <a:xfrm flipH="false" flipV="false" rot="0">
              <a:off x="0" y="0"/>
              <a:ext cx="5121047" cy="2880589"/>
            </a:xfrm>
            <a:custGeom>
              <a:avLst/>
              <a:gdLst/>
              <a:ahLst/>
              <a:cxnLst/>
              <a:rect r="r" b="b" t="t" l="l"/>
              <a:pathLst>
                <a:path h="2880589" w="5121047">
                  <a:moveTo>
                    <a:pt x="0" y="0"/>
                  </a:moveTo>
                  <a:lnTo>
                    <a:pt x="5121047" y="0"/>
                  </a:lnTo>
                  <a:lnTo>
                    <a:pt x="5121047" y="2880589"/>
                  </a:lnTo>
                  <a:lnTo>
                    <a:pt x="0" y="2880589"/>
                  </a:lnTo>
                  <a:close/>
                </a:path>
              </a:pathLst>
            </a:custGeom>
            <a:solidFill>
              <a:srgbClr val="000000">
                <a:alpha val="0"/>
              </a:srgbClr>
            </a:solidFill>
            <a:ln w="228600" cap="sq">
              <a:solidFill>
                <a:srgbClr val="145DA0"/>
              </a:solidFill>
              <a:prstDash val="solid"/>
              <a:miter/>
            </a:ln>
          </p:spPr>
        </p:sp>
        <p:sp>
          <p:nvSpPr>
            <p:cNvPr name="TextBox 5" id="5"/>
            <p:cNvSpPr txBox="true"/>
            <p:nvPr/>
          </p:nvSpPr>
          <p:spPr>
            <a:xfrm>
              <a:off x="0" y="-38100"/>
              <a:ext cx="5121047" cy="2918689"/>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6" id="6"/>
          <p:cNvSpPr/>
          <p:nvPr/>
        </p:nvSpPr>
        <p:spPr>
          <a:xfrm flipH="false" flipV="false" rot="0">
            <a:off x="8097457" y="8799622"/>
            <a:ext cx="3186129" cy="446805"/>
          </a:xfrm>
          <a:custGeom>
            <a:avLst/>
            <a:gdLst/>
            <a:ahLst/>
            <a:cxnLst/>
            <a:rect r="r" b="b" t="t" l="l"/>
            <a:pathLst>
              <a:path h="446805" w="3186129">
                <a:moveTo>
                  <a:pt x="0" y="0"/>
                </a:moveTo>
                <a:lnTo>
                  <a:pt x="3186129" y="0"/>
                </a:lnTo>
                <a:lnTo>
                  <a:pt x="3186129" y="446805"/>
                </a:lnTo>
                <a:lnTo>
                  <a:pt x="0" y="446805"/>
                </a:lnTo>
                <a:lnTo>
                  <a:pt x="0" y="0"/>
                </a:lnTo>
                <a:close/>
              </a:path>
            </a:pathLst>
          </a:custGeom>
          <a:blipFill>
            <a:blip r:embed="rId3"/>
            <a:stretch>
              <a:fillRect l="0" t="-40835" r="0" b="0"/>
            </a:stretch>
          </a:blipFill>
        </p:spPr>
      </p:sp>
      <p:grpSp>
        <p:nvGrpSpPr>
          <p:cNvPr name="Group 7" id="7"/>
          <p:cNvGrpSpPr/>
          <p:nvPr/>
        </p:nvGrpSpPr>
        <p:grpSpPr>
          <a:xfrm rot="0">
            <a:off x="3024078" y="3299405"/>
            <a:ext cx="3668744" cy="5513248"/>
            <a:chOff x="0" y="0"/>
            <a:chExt cx="1284971" cy="1931005"/>
          </a:xfrm>
        </p:grpSpPr>
        <p:sp>
          <p:nvSpPr>
            <p:cNvPr name="Freeform 8" id="8"/>
            <p:cNvSpPr/>
            <p:nvPr/>
          </p:nvSpPr>
          <p:spPr>
            <a:xfrm flipH="false" flipV="false" rot="0">
              <a:off x="0" y="0"/>
              <a:ext cx="1284971" cy="1931005"/>
            </a:xfrm>
            <a:custGeom>
              <a:avLst/>
              <a:gdLst/>
              <a:ahLst/>
              <a:cxnLst/>
              <a:rect r="r" b="b" t="t" l="l"/>
              <a:pathLst>
                <a:path h="1931005" w="1284971">
                  <a:moveTo>
                    <a:pt x="52756" y="0"/>
                  </a:moveTo>
                  <a:lnTo>
                    <a:pt x="1232215" y="0"/>
                  </a:lnTo>
                  <a:cubicBezTo>
                    <a:pt x="1246207" y="0"/>
                    <a:pt x="1259625" y="5558"/>
                    <a:pt x="1269519" y="15452"/>
                  </a:cubicBezTo>
                  <a:cubicBezTo>
                    <a:pt x="1279413" y="25346"/>
                    <a:pt x="1284971" y="38764"/>
                    <a:pt x="1284971" y="52756"/>
                  </a:cubicBezTo>
                  <a:lnTo>
                    <a:pt x="1284971" y="1878249"/>
                  </a:lnTo>
                  <a:cubicBezTo>
                    <a:pt x="1284971" y="1892241"/>
                    <a:pt x="1279413" y="1905659"/>
                    <a:pt x="1269519" y="1915553"/>
                  </a:cubicBezTo>
                  <a:cubicBezTo>
                    <a:pt x="1259625" y="1925447"/>
                    <a:pt x="1246207" y="1931005"/>
                    <a:pt x="1232215" y="1931005"/>
                  </a:cubicBezTo>
                  <a:lnTo>
                    <a:pt x="52756" y="1931005"/>
                  </a:lnTo>
                  <a:cubicBezTo>
                    <a:pt x="38764" y="1931005"/>
                    <a:pt x="25346" y="1925447"/>
                    <a:pt x="15452" y="1915553"/>
                  </a:cubicBezTo>
                  <a:cubicBezTo>
                    <a:pt x="5558" y="1905659"/>
                    <a:pt x="0" y="1892241"/>
                    <a:pt x="0" y="1878249"/>
                  </a:cubicBezTo>
                  <a:lnTo>
                    <a:pt x="0" y="52756"/>
                  </a:lnTo>
                  <a:cubicBezTo>
                    <a:pt x="0" y="38764"/>
                    <a:pt x="5558" y="25346"/>
                    <a:pt x="15452" y="15452"/>
                  </a:cubicBezTo>
                  <a:cubicBezTo>
                    <a:pt x="25346" y="5558"/>
                    <a:pt x="38764" y="0"/>
                    <a:pt x="52756" y="0"/>
                  </a:cubicBezTo>
                  <a:close/>
                </a:path>
              </a:pathLst>
            </a:custGeom>
            <a:solidFill>
              <a:srgbClr val="FDFDFD"/>
            </a:solidFill>
            <a:ln w="38100" cap="rnd">
              <a:solidFill>
                <a:srgbClr val="145DA0"/>
              </a:solidFill>
              <a:prstDash val="solid"/>
              <a:round/>
            </a:ln>
          </p:spPr>
        </p:sp>
        <p:sp>
          <p:nvSpPr>
            <p:cNvPr name="TextBox 9" id="9"/>
            <p:cNvSpPr txBox="true"/>
            <p:nvPr/>
          </p:nvSpPr>
          <p:spPr>
            <a:xfrm>
              <a:off x="0" y="-38100"/>
              <a:ext cx="1284971" cy="1969105"/>
            </a:xfrm>
            <a:prstGeom prst="rect">
              <a:avLst/>
            </a:prstGeom>
          </p:spPr>
          <p:txBody>
            <a:bodyPr anchor="ctr" rtlCol="false" tIns="38960" lIns="38960" bIns="38960" rIns="38960"/>
            <a:lstStyle/>
            <a:p>
              <a:pPr algn="ctr" marL="0" indent="0" lvl="0">
                <a:lnSpc>
                  <a:spcPts val="2660"/>
                </a:lnSpc>
                <a:spcBef>
                  <a:spcPct val="0"/>
                </a:spcBef>
              </a:pPr>
            </a:p>
          </p:txBody>
        </p:sp>
      </p:grpSp>
      <p:sp>
        <p:nvSpPr>
          <p:cNvPr name="Freeform 10" id="10"/>
          <p:cNvSpPr/>
          <p:nvPr/>
        </p:nvSpPr>
        <p:spPr>
          <a:xfrm flipH="false" flipV="false" rot="0">
            <a:off x="4489423" y="3563358"/>
            <a:ext cx="851087" cy="851087"/>
          </a:xfrm>
          <a:custGeom>
            <a:avLst/>
            <a:gdLst/>
            <a:ahLst/>
            <a:cxnLst/>
            <a:rect r="r" b="b" t="t" l="l"/>
            <a:pathLst>
              <a:path h="851087" w="851087">
                <a:moveTo>
                  <a:pt x="0" y="0"/>
                </a:moveTo>
                <a:lnTo>
                  <a:pt x="851087" y="0"/>
                </a:lnTo>
                <a:lnTo>
                  <a:pt x="851087" y="851087"/>
                </a:lnTo>
                <a:lnTo>
                  <a:pt x="0" y="8510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7711997" y="6294215"/>
            <a:ext cx="3177872" cy="445647"/>
          </a:xfrm>
          <a:custGeom>
            <a:avLst/>
            <a:gdLst/>
            <a:ahLst/>
            <a:cxnLst/>
            <a:rect r="r" b="b" t="t" l="l"/>
            <a:pathLst>
              <a:path h="445647" w="3177872">
                <a:moveTo>
                  <a:pt x="0" y="0"/>
                </a:moveTo>
                <a:lnTo>
                  <a:pt x="3177872" y="0"/>
                </a:lnTo>
                <a:lnTo>
                  <a:pt x="3177872" y="445647"/>
                </a:lnTo>
                <a:lnTo>
                  <a:pt x="0" y="445647"/>
                </a:lnTo>
                <a:lnTo>
                  <a:pt x="0" y="0"/>
                </a:lnTo>
                <a:close/>
              </a:path>
            </a:pathLst>
          </a:custGeom>
          <a:blipFill>
            <a:blip r:embed="rId3"/>
            <a:stretch>
              <a:fillRect l="0" t="-40835" r="0" b="0"/>
            </a:stretch>
          </a:blipFill>
        </p:spPr>
      </p:sp>
      <p:grpSp>
        <p:nvGrpSpPr>
          <p:cNvPr name="Group 12" id="12"/>
          <p:cNvGrpSpPr/>
          <p:nvPr/>
        </p:nvGrpSpPr>
        <p:grpSpPr>
          <a:xfrm rot="0">
            <a:off x="12424737" y="3299405"/>
            <a:ext cx="3584354" cy="5501376"/>
            <a:chOff x="0" y="0"/>
            <a:chExt cx="1579113" cy="2423671"/>
          </a:xfrm>
        </p:grpSpPr>
        <p:sp>
          <p:nvSpPr>
            <p:cNvPr name="Freeform 13" id="13"/>
            <p:cNvSpPr/>
            <p:nvPr/>
          </p:nvSpPr>
          <p:spPr>
            <a:xfrm flipH="false" flipV="false" rot="0">
              <a:off x="0" y="0"/>
              <a:ext cx="1579113" cy="2423671"/>
            </a:xfrm>
            <a:custGeom>
              <a:avLst/>
              <a:gdLst/>
              <a:ahLst/>
              <a:cxnLst/>
              <a:rect r="r" b="b" t="t" l="l"/>
              <a:pathLst>
                <a:path h="2423671" w="1579113">
                  <a:moveTo>
                    <a:pt x="53998" y="0"/>
                  </a:moveTo>
                  <a:lnTo>
                    <a:pt x="1525116" y="0"/>
                  </a:lnTo>
                  <a:cubicBezTo>
                    <a:pt x="1539437" y="0"/>
                    <a:pt x="1553171" y="5689"/>
                    <a:pt x="1563298" y="15816"/>
                  </a:cubicBezTo>
                  <a:cubicBezTo>
                    <a:pt x="1573424" y="25942"/>
                    <a:pt x="1579113" y="39677"/>
                    <a:pt x="1579113" y="53998"/>
                  </a:cubicBezTo>
                  <a:lnTo>
                    <a:pt x="1579113" y="2369673"/>
                  </a:lnTo>
                  <a:cubicBezTo>
                    <a:pt x="1579113" y="2383994"/>
                    <a:pt x="1573424" y="2397729"/>
                    <a:pt x="1563298" y="2407856"/>
                  </a:cubicBezTo>
                  <a:cubicBezTo>
                    <a:pt x="1553171" y="2417982"/>
                    <a:pt x="1539437" y="2423671"/>
                    <a:pt x="1525116" y="2423671"/>
                  </a:cubicBezTo>
                  <a:lnTo>
                    <a:pt x="53998" y="2423671"/>
                  </a:lnTo>
                  <a:cubicBezTo>
                    <a:pt x="39677" y="2423671"/>
                    <a:pt x="25942" y="2417982"/>
                    <a:pt x="15816" y="2407856"/>
                  </a:cubicBezTo>
                  <a:cubicBezTo>
                    <a:pt x="5689" y="2397729"/>
                    <a:pt x="0" y="2383994"/>
                    <a:pt x="0" y="2369673"/>
                  </a:cubicBezTo>
                  <a:lnTo>
                    <a:pt x="0" y="53998"/>
                  </a:lnTo>
                  <a:cubicBezTo>
                    <a:pt x="0" y="39677"/>
                    <a:pt x="5689" y="25942"/>
                    <a:pt x="15816" y="15816"/>
                  </a:cubicBezTo>
                  <a:cubicBezTo>
                    <a:pt x="25942" y="5689"/>
                    <a:pt x="39677" y="0"/>
                    <a:pt x="53998" y="0"/>
                  </a:cubicBezTo>
                  <a:close/>
                </a:path>
              </a:pathLst>
            </a:custGeom>
            <a:solidFill>
              <a:srgbClr val="FDFDFD"/>
            </a:solidFill>
            <a:ln w="38100" cap="rnd">
              <a:solidFill>
                <a:srgbClr val="145DA0"/>
              </a:solidFill>
              <a:prstDash val="solid"/>
              <a:round/>
            </a:ln>
          </p:spPr>
        </p:sp>
        <p:sp>
          <p:nvSpPr>
            <p:cNvPr name="TextBox 14" id="14"/>
            <p:cNvSpPr txBox="true"/>
            <p:nvPr/>
          </p:nvSpPr>
          <p:spPr>
            <a:xfrm>
              <a:off x="0" y="-38100"/>
              <a:ext cx="1579113" cy="2461771"/>
            </a:xfrm>
            <a:prstGeom prst="rect">
              <a:avLst/>
            </a:prstGeom>
          </p:spPr>
          <p:txBody>
            <a:bodyPr anchor="ctr" rtlCol="false" tIns="38859" lIns="38859" bIns="38859" rIns="38859"/>
            <a:lstStyle/>
            <a:p>
              <a:pPr algn="ctr" marL="0" indent="0" lvl="0">
                <a:lnSpc>
                  <a:spcPts val="2660"/>
                </a:lnSpc>
                <a:spcBef>
                  <a:spcPct val="0"/>
                </a:spcBef>
              </a:pPr>
            </a:p>
          </p:txBody>
        </p:sp>
      </p:grpSp>
      <p:sp>
        <p:nvSpPr>
          <p:cNvPr name="AutoShape 15" id="15"/>
          <p:cNvSpPr/>
          <p:nvPr/>
        </p:nvSpPr>
        <p:spPr>
          <a:xfrm>
            <a:off x="12663271" y="5100638"/>
            <a:ext cx="3177872" cy="0"/>
          </a:xfrm>
          <a:prstGeom prst="line">
            <a:avLst/>
          </a:prstGeom>
          <a:ln cap="flat" w="28575">
            <a:solidFill>
              <a:srgbClr val="145DA0"/>
            </a:solidFill>
            <a:prstDash val="solid"/>
            <a:headEnd type="none" len="sm" w="sm"/>
            <a:tailEnd type="none" len="sm" w="sm"/>
          </a:ln>
        </p:spPr>
      </p:sp>
      <p:sp>
        <p:nvSpPr>
          <p:cNvPr name="Freeform 16" id="16"/>
          <p:cNvSpPr/>
          <p:nvPr/>
        </p:nvSpPr>
        <p:spPr>
          <a:xfrm flipH="false" flipV="false" rot="0">
            <a:off x="13992962" y="3632228"/>
            <a:ext cx="713347" cy="713347"/>
          </a:xfrm>
          <a:custGeom>
            <a:avLst/>
            <a:gdLst/>
            <a:ahLst/>
            <a:cxnLst/>
            <a:rect r="r" b="b" t="t" l="l"/>
            <a:pathLst>
              <a:path h="713347" w="713347">
                <a:moveTo>
                  <a:pt x="0" y="0"/>
                </a:moveTo>
                <a:lnTo>
                  <a:pt x="713347" y="0"/>
                </a:lnTo>
                <a:lnTo>
                  <a:pt x="713347" y="713347"/>
                </a:lnTo>
                <a:lnTo>
                  <a:pt x="0" y="7133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7" id="17"/>
          <p:cNvSpPr/>
          <p:nvPr/>
        </p:nvSpPr>
        <p:spPr>
          <a:xfrm flipH="false" flipV="false" rot="0">
            <a:off x="3356816" y="8800780"/>
            <a:ext cx="3177872" cy="445647"/>
          </a:xfrm>
          <a:custGeom>
            <a:avLst/>
            <a:gdLst/>
            <a:ahLst/>
            <a:cxnLst/>
            <a:rect r="r" b="b" t="t" l="l"/>
            <a:pathLst>
              <a:path h="445647" w="3177872">
                <a:moveTo>
                  <a:pt x="0" y="0"/>
                </a:moveTo>
                <a:lnTo>
                  <a:pt x="3177873" y="0"/>
                </a:lnTo>
                <a:lnTo>
                  <a:pt x="3177873" y="445647"/>
                </a:lnTo>
                <a:lnTo>
                  <a:pt x="0" y="445647"/>
                </a:lnTo>
                <a:lnTo>
                  <a:pt x="0" y="0"/>
                </a:lnTo>
                <a:close/>
              </a:path>
            </a:pathLst>
          </a:custGeom>
          <a:blipFill>
            <a:blip r:embed="rId3"/>
            <a:stretch>
              <a:fillRect l="0" t="-40835" r="0" b="0"/>
            </a:stretch>
          </a:blipFill>
        </p:spPr>
      </p:sp>
      <p:grpSp>
        <p:nvGrpSpPr>
          <p:cNvPr name="Group 18" id="18"/>
          <p:cNvGrpSpPr/>
          <p:nvPr/>
        </p:nvGrpSpPr>
        <p:grpSpPr>
          <a:xfrm rot="0">
            <a:off x="7781536" y="3286374"/>
            <a:ext cx="3793020" cy="5513248"/>
            <a:chOff x="0" y="0"/>
            <a:chExt cx="1671043" cy="2428902"/>
          </a:xfrm>
        </p:grpSpPr>
        <p:sp>
          <p:nvSpPr>
            <p:cNvPr name="Freeform 19" id="19"/>
            <p:cNvSpPr/>
            <p:nvPr/>
          </p:nvSpPr>
          <p:spPr>
            <a:xfrm flipH="false" flipV="false" rot="0">
              <a:off x="0" y="0"/>
              <a:ext cx="1671043" cy="2428902"/>
            </a:xfrm>
            <a:custGeom>
              <a:avLst/>
              <a:gdLst/>
              <a:ahLst/>
              <a:cxnLst/>
              <a:rect r="r" b="b" t="t" l="l"/>
              <a:pathLst>
                <a:path h="2428902" w="1671043">
                  <a:moveTo>
                    <a:pt x="51027" y="0"/>
                  </a:moveTo>
                  <a:lnTo>
                    <a:pt x="1620015" y="0"/>
                  </a:lnTo>
                  <a:cubicBezTo>
                    <a:pt x="1633549" y="0"/>
                    <a:pt x="1646528" y="5376"/>
                    <a:pt x="1656097" y="14946"/>
                  </a:cubicBezTo>
                  <a:cubicBezTo>
                    <a:pt x="1665667" y="24515"/>
                    <a:pt x="1671043" y="37494"/>
                    <a:pt x="1671043" y="51027"/>
                  </a:cubicBezTo>
                  <a:lnTo>
                    <a:pt x="1671043" y="2377875"/>
                  </a:lnTo>
                  <a:cubicBezTo>
                    <a:pt x="1671043" y="2406056"/>
                    <a:pt x="1648197" y="2428902"/>
                    <a:pt x="1620015" y="2428902"/>
                  </a:cubicBezTo>
                  <a:lnTo>
                    <a:pt x="51027" y="2428902"/>
                  </a:lnTo>
                  <a:cubicBezTo>
                    <a:pt x="37494" y="2428902"/>
                    <a:pt x="24515" y="2423526"/>
                    <a:pt x="14946" y="2413956"/>
                  </a:cubicBezTo>
                  <a:cubicBezTo>
                    <a:pt x="5376" y="2404387"/>
                    <a:pt x="0" y="2391408"/>
                    <a:pt x="0" y="2377875"/>
                  </a:cubicBezTo>
                  <a:lnTo>
                    <a:pt x="0" y="51027"/>
                  </a:lnTo>
                  <a:cubicBezTo>
                    <a:pt x="0" y="37494"/>
                    <a:pt x="5376" y="24515"/>
                    <a:pt x="14946" y="14946"/>
                  </a:cubicBezTo>
                  <a:cubicBezTo>
                    <a:pt x="24515" y="5376"/>
                    <a:pt x="37494" y="0"/>
                    <a:pt x="51027" y="0"/>
                  </a:cubicBezTo>
                  <a:close/>
                </a:path>
              </a:pathLst>
            </a:custGeom>
            <a:solidFill>
              <a:srgbClr val="FDFDFD"/>
            </a:solidFill>
            <a:ln w="38100" cap="rnd">
              <a:solidFill>
                <a:srgbClr val="145DA0"/>
              </a:solidFill>
              <a:prstDash val="solid"/>
              <a:round/>
            </a:ln>
          </p:spPr>
        </p:sp>
        <p:sp>
          <p:nvSpPr>
            <p:cNvPr name="TextBox 20" id="20"/>
            <p:cNvSpPr txBox="true"/>
            <p:nvPr/>
          </p:nvSpPr>
          <p:spPr>
            <a:xfrm>
              <a:off x="0" y="-38100"/>
              <a:ext cx="1671043" cy="2467002"/>
            </a:xfrm>
            <a:prstGeom prst="rect">
              <a:avLst/>
            </a:prstGeom>
          </p:spPr>
          <p:txBody>
            <a:bodyPr anchor="ctr" rtlCol="false" tIns="38859" lIns="38859" bIns="38859" rIns="38859"/>
            <a:lstStyle/>
            <a:p>
              <a:pPr algn="ctr" marL="0" indent="0" lvl="0">
                <a:lnSpc>
                  <a:spcPts val="2659"/>
                </a:lnSpc>
                <a:spcBef>
                  <a:spcPct val="0"/>
                </a:spcBef>
              </a:pPr>
            </a:p>
          </p:txBody>
        </p:sp>
      </p:grpSp>
      <p:sp>
        <p:nvSpPr>
          <p:cNvPr name="AutoShape 21" id="21"/>
          <p:cNvSpPr/>
          <p:nvPr/>
        </p:nvSpPr>
        <p:spPr>
          <a:xfrm>
            <a:off x="8097166" y="5099480"/>
            <a:ext cx="3177872" cy="0"/>
          </a:xfrm>
          <a:prstGeom prst="line">
            <a:avLst/>
          </a:prstGeom>
          <a:ln cap="flat" w="28575">
            <a:solidFill>
              <a:srgbClr val="145DA0"/>
            </a:solidFill>
            <a:prstDash val="solid"/>
            <a:headEnd type="none" len="sm" w="sm"/>
            <a:tailEnd type="none" len="sm" w="sm"/>
          </a:ln>
        </p:spPr>
      </p:sp>
      <p:sp>
        <p:nvSpPr>
          <p:cNvPr name="Freeform 22" id="22"/>
          <p:cNvSpPr/>
          <p:nvPr/>
        </p:nvSpPr>
        <p:spPr>
          <a:xfrm flipH="false" flipV="false" rot="0">
            <a:off x="9248357" y="3562200"/>
            <a:ext cx="676325" cy="676325"/>
          </a:xfrm>
          <a:custGeom>
            <a:avLst/>
            <a:gdLst/>
            <a:ahLst/>
            <a:cxnLst/>
            <a:rect r="r" b="b" t="t" l="l"/>
            <a:pathLst>
              <a:path h="676325" w="676325">
                <a:moveTo>
                  <a:pt x="0" y="0"/>
                </a:moveTo>
                <a:lnTo>
                  <a:pt x="676325" y="0"/>
                </a:lnTo>
                <a:lnTo>
                  <a:pt x="676325" y="676325"/>
                </a:lnTo>
                <a:lnTo>
                  <a:pt x="0" y="67632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Freeform 23" id="23"/>
          <p:cNvSpPr/>
          <p:nvPr/>
        </p:nvSpPr>
        <p:spPr>
          <a:xfrm flipH="false" flipV="false" rot="0">
            <a:off x="12605593" y="8800780"/>
            <a:ext cx="3177872" cy="445647"/>
          </a:xfrm>
          <a:custGeom>
            <a:avLst/>
            <a:gdLst/>
            <a:ahLst/>
            <a:cxnLst/>
            <a:rect r="r" b="b" t="t" l="l"/>
            <a:pathLst>
              <a:path h="445647" w="3177872">
                <a:moveTo>
                  <a:pt x="0" y="0"/>
                </a:moveTo>
                <a:lnTo>
                  <a:pt x="3177872" y="0"/>
                </a:lnTo>
                <a:lnTo>
                  <a:pt x="3177872" y="445647"/>
                </a:lnTo>
                <a:lnTo>
                  <a:pt x="0" y="445647"/>
                </a:lnTo>
                <a:lnTo>
                  <a:pt x="0" y="0"/>
                </a:lnTo>
                <a:close/>
              </a:path>
            </a:pathLst>
          </a:custGeom>
          <a:blipFill>
            <a:blip r:embed="rId3"/>
            <a:stretch>
              <a:fillRect l="0" t="-40835" r="0" b="0"/>
            </a:stretch>
          </a:blipFill>
        </p:spPr>
      </p:sp>
      <p:sp>
        <p:nvSpPr>
          <p:cNvPr name="TextBox 24" id="24"/>
          <p:cNvSpPr txBox="true"/>
          <p:nvPr/>
        </p:nvSpPr>
        <p:spPr>
          <a:xfrm rot="0">
            <a:off x="5245013" y="1305640"/>
            <a:ext cx="8111840" cy="791267"/>
          </a:xfrm>
          <a:prstGeom prst="rect">
            <a:avLst/>
          </a:prstGeom>
        </p:spPr>
        <p:txBody>
          <a:bodyPr anchor="t" rtlCol="false" tIns="0" lIns="0" bIns="0" rIns="0">
            <a:spAutoFit/>
          </a:bodyPr>
          <a:lstStyle/>
          <a:p>
            <a:pPr algn="ctr" marL="0" indent="0" lvl="0">
              <a:lnSpc>
                <a:spcPts val="6481"/>
              </a:lnSpc>
              <a:spcBef>
                <a:spcPct val="0"/>
              </a:spcBef>
            </a:pPr>
            <a:r>
              <a:rPr lang="en-US" sz="4629">
                <a:solidFill>
                  <a:srgbClr val="051D40"/>
                </a:solidFill>
                <a:latin typeface="Open Sans Extra Bold"/>
              </a:rPr>
              <a:t>Features</a:t>
            </a:r>
          </a:p>
        </p:txBody>
      </p:sp>
      <p:sp>
        <p:nvSpPr>
          <p:cNvPr name="TextBox 25" id="25"/>
          <p:cNvSpPr txBox="true"/>
          <p:nvPr/>
        </p:nvSpPr>
        <p:spPr>
          <a:xfrm rot="0">
            <a:off x="3330469" y="5322519"/>
            <a:ext cx="3168995" cy="1911379"/>
          </a:xfrm>
          <a:prstGeom prst="rect">
            <a:avLst/>
          </a:prstGeom>
        </p:spPr>
        <p:txBody>
          <a:bodyPr anchor="t" rtlCol="false" tIns="0" lIns="0" bIns="0" rIns="0">
            <a:spAutoFit/>
          </a:bodyPr>
          <a:lstStyle/>
          <a:p>
            <a:pPr algn="ctr">
              <a:lnSpc>
                <a:spcPts val="1922"/>
              </a:lnSpc>
            </a:pPr>
            <a:r>
              <a:rPr lang="en-US" sz="1456" spc="-29">
                <a:solidFill>
                  <a:srgbClr val="145DA0"/>
                </a:solidFill>
                <a:latin typeface="Poppins Bold"/>
              </a:rPr>
              <a:t>EAZYTRIP features a customizable map for precise route management. Administrators can define accurate connections between locations, ensuring efficient routing for ride and delivery requests, enhancing reliability and user satisfaction.</a:t>
            </a:r>
          </a:p>
        </p:txBody>
      </p:sp>
      <p:sp>
        <p:nvSpPr>
          <p:cNvPr name="TextBox 26" id="26"/>
          <p:cNvSpPr txBox="true"/>
          <p:nvPr/>
        </p:nvSpPr>
        <p:spPr>
          <a:xfrm rot="0">
            <a:off x="3235482" y="4504076"/>
            <a:ext cx="3358968" cy="424815"/>
          </a:xfrm>
          <a:prstGeom prst="rect">
            <a:avLst/>
          </a:prstGeom>
        </p:spPr>
        <p:txBody>
          <a:bodyPr anchor="t" rtlCol="false" tIns="0" lIns="0" bIns="0" rIns="0">
            <a:spAutoFit/>
          </a:bodyPr>
          <a:lstStyle/>
          <a:p>
            <a:pPr algn="ctr">
              <a:lnSpc>
                <a:spcPts val="3359"/>
              </a:lnSpc>
              <a:spcBef>
                <a:spcPct val="0"/>
              </a:spcBef>
            </a:pPr>
            <a:r>
              <a:rPr lang="en-US" sz="2400">
                <a:solidFill>
                  <a:srgbClr val="145DA0"/>
                </a:solidFill>
                <a:latin typeface="Poppins Bold"/>
              </a:rPr>
              <a:t>Custom Map</a:t>
            </a:r>
          </a:p>
        </p:txBody>
      </p:sp>
      <p:sp>
        <p:nvSpPr>
          <p:cNvPr name="TextBox 27" id="27"/>
          <p:cNvSpPr txBox="true"/>
          <p:nvPr/>
        </p:nvSpPr>
        <p:spPr>
          <a:xfrm rot="0">
            <a:off x="12685655" y="5295787"/>
            <a:ext cx="3062517" cy="1838325"/>
          </a:xfrm>
          <a:prstGeom prst="rect">
            <a:avLst/>
          </a:prstGeom>
        </p:spPr>
        <p:txBody>
          <a:bodyPr anchor="t" rtlCol="false" tIns="0" lIns="0" bIns="0" rIns="0">
            <a:spAutoFit/>
          </a:bodyPr>
          <a:lstStyle/>
          <a:p>
            <a:pPr algn="ctr">
              <a:lnSpc>
                <a:spcPts val="1850"/>
              </a:lnSpc>
            </a:pPr>
            <a:r>
              <a:rPr lang="en-US" sz="1542" spc="-30">
                <a:solidFill>
                  <a:srgbClr val="145DA0"/>
                </a:solidFill>
                <a:latin typeface="Poppins Bold"/>
              </a:rPr>
              <a:t>EAZYTRIP saves costs for customers by calculating the shortest distance between locations. This optimization reduces travel expenses and enhances affordability while maintaining efficient service delivery.</a:t>
            </a:r>
          </a:p>
        </p:txBody>
      </p:sp>
      <p:sp>
        <p:nvSpPr>
          <p:cNvPr name="TextBox 28" id="28"/>
          <p:cNvSpPr txBox="true"/>
          <p:nvPr/>
        </p:nvSpPr>
        <p:spPr>
          <a:xfrm rot="0">
            <a:off x="12804173" y="4578287"/>
            <a:ext cx="3090924" cy="408051"/>
          </a:xfrm>
          <a:prstGeom prst="rect">
            <a:avLst/>
          </a:prstGeom>
        </p:spPr>
        <p:txBody>
          <a:bodyPr anchor="t" rtlCol="false" tIns="0" lIns="0" bIns="0" rIns="0">
            <a:spAutoFit/>
          </a:bodyPr>
          <a:lstStyle/>
          <a:p>
            <a:pPr algn="ctr">
              <a:lnSpc>
                <a:spcPts val="3192"/>
              </a:lnSpc>
            </a:pPr>
            <a:r>
              <a:rPr lang="en-US" sz="2400" spc="98">
                <a:solidFill>
                  <a:srgbClr val="145DA0"/>
                </a:solidFill>
                <a:latin typeface="Poppins Bold"/>
              </a:rPr>
              <a:t>Cost Saving</a:t>
            </a:r>
          </a:p>
        </p:txBody>
      </p:sp>
      <p:sp>
        <p:nvSpPr>
          <p:cNvPr name="TextBox 29" id="29"/>
          <p:cNvSpPr txBox="true"/>
          <p:nvPr/>
        </p:nvSpPr>
        <p:spPr>
          <a:xfrm rot="0">
            <a:off x="8045089" y="5276737"/>
            <a:ext cx="3290865" cy="1689745"/>
          </a:xfrm>
          <a:prstGeom prst="rect">
            <a:avLst/>
          </a:prstGeom>
        </p:spPr>
        <p:txBody>
          <a:bodyPr anchor="t" rtlCol="false" tIns="0" lIns="0" bIns="0" rIns="0">
            <a:spAutoFit/>
          </a:bodyPr>
          <a:lstStyle/>
          <a:p>
            <a:pPr algn="ctr">
              <a:lnSpc>
                <a:spcPts val="1935"/>
              </a:lnSpc>
            </a:pPr>
            <a:r>
              <a:rPr lang="en-US" sz="1488" spc="-29">
                <a:solidFill>
                  <a:srgbClr val="145DA0"/>
                </a:solidFill>
                <a:latin typeface="Poppins Bold"/>
              </a:rPr>
              <a:t>EAZYTRIP employs advanced algorithms to calculate the shortest routes between locations in real-time. This feature ensures efficient travel and delivery times, optimizing user experience and operational efficiency.</a:t>
            </a:r>
          </a:p>
        </p:txBody>
      </p:sp>
      <p:sp>
        <p:nvSpPr>
          <p:cNvPr name="TextBox 30" id="30"/>
          <p:cNvSpPr txBox="true"/>
          <p:nvPr/>
        </p:nvSpPr>
        <p:spPr>
          <a:xfrm rot="0">
            <a:off x="8350893" y="4548506"/>
            <a:ext cx="2670418" cy="424815"/>
          </a:xfrm>
          <a:prstGeom prst="rect">
            <a:avLst/>
          </a:prstGeom>
        </p:spPr>
        <p:txBody>
          <a:bodyPr anchor="t" rtlCol="false" tIns="0" lIns="0" bIns="0" rIns="0">
            <a:spAutoFit/>
          </a:bodyPr>
          <a:lstStyle/>
          <a:p>
            <a:pPr algn="ctr">
              <a:lnSpc>
                <a:spcPts val="3359"/>
              </a:lnSpc>
              <a:spcBef>
                <a:spcPct val="0"/>
              </a:spcBef>
            </a:pPr>
            <a:r>
              <a:rPr lang="en-US" sz="2400">
                <a:solidFill>
                  <a:srgbClr val="145DA0"/>
                </a:solidFill>
                <a:latin typeface="Poppins Bold"/>
              </a:rPr>
              <a:t>Shortest Road</a:t>
            </a:r>
          </a:p>
        </p:txBody>
      </p:sp>
      <p:sp>
        <p:nvSpPr>
          <p:cNvPr name="TextBox 31" id="31"/>
          <p:cNvSpPr txBox="true"/>
          <p:nvPr/>
        </p:nvSpPr>
        <p:spPr>
          <a:xfrm rot="0">
            <a:off x="17259300" y="9470754"/>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145DA0"/>
                </a:solidFill>
                <a:latin typeface="Poppins"/>
              </a:rPr>
              <a:t>11</a:t>
            </a:r>
          </a:p>
        </p:txBody>
      </p:sp>
      <p:sp>
        <p:nvSpPr>
          <p:cNvPr name="AutoShape 32" id="32"/>
          <p:cNvSpPr/>
          <p:nvPr/>
        </p:nvSpPr>
        <p:spPr>
          <a:xfrm>
            <a:off x="3269514" y="5100638"/>
            <a:ext cx="3177872" cy="0"/>
          </a:xfrm>
          <a:prstGeom prst="line">
            <a:avLst/>
          </a:prstGeom>
          <a:ln cap="flat" w="28575">
            <a:solidFill>
              <a:srgbClr val="145DA0"/>
            </a:solidFill>
            <a:prstDash val="solid"/>
            <a:headEnd type="none" len="sm" w="sm"/>
            <a:tailEnd type="none" len="sm" w="sm"/>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0" y="-1527904"/>
            <a:ext cx="18288000" cy="12128835"/>
          </a:xfrm>
          <a:custGeom>
            <a:avLst/>
            <a:gdLst/>
            <a:ahLst/>
            <a:cxnLst/>
            <a:rect r="r" b="b" t="t" l="l"/>
            <a:pathLst>
              <a:path h="12128835" w="18288000">
                <a:moveTo>
                  <a:pt x="0" y="0"/>
                </a:moveTo>
                <a:lnTo>
                  <a:pt x="18288000" y="0"/>
                </a:lnTo>
                <a:lnTo>
                  <a:pt x="18288000" y="12128834"/>
                </a:lnTo>
                <a:lnTo>
                  <a:pt x="0" y="12128834"/>
                </a:lnTo>
                <a:lnTo>
                  <a:pt x="0" y="0"/>
                </a:lnTo>
                <a:close/>
              </a:path>
            </a:pathLst>
          </a:custGeom>
          <a:blipFill>
            <a:blip r:embed="rId2">
              <a:alphaModFix amt="14000"/>
            </a:blip>
            <a:stretch>
              <a:fillRect l="0" t="-228" r="0" b="-228"/>
            </a:stretch>
          </a:blipFill>
        </p:spPr>
      </p:sp>
      <p:sp>
        <p:nvSpPr>
          <p:cNvPr name="TextBox 3" id="3"/>
          <p:cNvSpPr txBox="true"/>
          <p:nvPr/>
        </p:nvSpPr>
        <p:spPr>
          <a:xfrm rot="0">
            <a:off x="3421641" y="4336488"/>
            <a:ext cx="7743418" cy="1775085"/>
          </a:xfrm>
          <a:prstGeom prst="rect">
            <a:avLst/>
          </a:prstGeom>
        </p:spPr>
        <p:txBody>
          <a:bodyPr anchor="t" rtlCol="false" tIns="0" lIns="0" bIns="0" rIns="0">
            <a:spAutoFit/>
          </a:bodyPr>
          <a:lstStyle/>
          <a:p>
            <a:pPr algn="l" marL="0" indent="0" lvl="0">
              <a:lnSpc>
                <a:spcPts val="14510"/>
              </a:lnSpc>
              <a:spcBef>
                <a:spcPct val="0"/>
              </a:spcBef>
            </a:pPr>
            <a:r>
              <a:rPr lang="en-US" sz="10364">
                <a:solidFill>
                  <a:srgbClr val="145DA0"/>
                </a:solidFill>
                <a:latin typeface="Archive"/>
              </a:rPr>
              <a:t>THANK YOU!</a:t>
            </a:r>
          </a:p>
        </p:txBody>
      </p:sp>
      <p:grpSp>
        <p:nvGrpSpPr>
          <p:cNvPr name="Group 4" id="4"/>
          <p:cNvGrpSpPr/>
          <p:nvPr/>
        </p:nvGrpSpPr>
        <p:grpSpPr>
          <a:xfrm rot="0">
            <a:off x="12398912" y="9530041"/>
            <a:ext cx="5889088" cy="756959"/>
            <a:chOff x="0" y="0"/>
            <a:chExt cx="1551036" cy="199364"/>
          </a:xfrm>
        </p:grpSpPr>
        <p:sp>
          <p:nvSpPr>
            <p:cNvPr name="Freeform 5" id="5"/>
            <p:cNvSpPr/>
            <p:nvPr/>
          </p:nvSpPr>
          <p:spPr>
            <a:xfrm flipH="false" flipV="false" rot="0">
              <a:off x="0" y="0"/>
              <a:ext cx="1551036" cy="199364"/>
            </a:xfrm>
            <a:custGeom>
              <a:avLst/>
              <a:gdLst/>
              <a:ahLst/>
              <a:cxnLst/>
              <a:rect r="r" b="b" t="t" l="l"/>
              <a:pathLst>
                <a:path h="199364" w="1551036">
                  <a:moveTo>
                    <a:pt x="0" y="0"/>
                  </a:moveTo>
                  <a:lnTo>
                    <a:pt x="1551036" y="0"/>
                  </a:lnTo>
                  <a:lnTo>
                    <a:pt x="1551036" y="199364"/>
                  </a:lnTo>
                  <a:lnTo>
                    <a:pt x="0" y="199364"/>
                  </a:lnTo>
                  <a:close/>
                </a:path>
              </a:pathLst>
            </a:custGeom>
            <a:solidFill>
              <a:srgbClr val="5B98BA"/>
            </a:solidFill>
            <a:ln cap="sq">
              <a:noFill/>
              <a:prstDash val="solid"/>
              <a:miter/>
            </a:ln>
          </p:spPr>
        </p:sp>
        <p:sp>
          <p:nvSpPr>
            <p:cNvPr name="TextBox 6" id="6"/>
            <p:cNvSpPr txBox="true"/>
            <p:nvPr/>
          </p:nvSpPr>
          <p:spPr>
            <a:xfrm>
              <a:off x="0" y="-38100"/>
              <a:ext cx="1551036" cy="237464"/>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3831069">
            <a:off x="-2051813" y="-2185628"/>
            <a:ext cx="8084260" cy="8202033"/>
          </a:xfrm>
          <a:custGeom>
            <a:avLst/>
            <a:gdLst/>
            <a:ahLst/>
            <a:cxnLst/>
            <a:rect r="r" b="b" t="t" l="l"/>
            <a:pathLst>
              <a:path h="8202033" w="8084260">
                <a:moveTo>
                  <a:pt x="0" y="0"/>
                </a:moveTo>
                <a:lnTo>
                  <a:pt x="8084261" y="0"/>
                </a:lnTo>
                <a:lnTo>
                  <a:pt x="8084261" y="8202034"/>
                </a:lnTo>
                <a:lnTo>
                  <a:pt x="0" y="8202034"/>
                </a:lnTo>
                <a:lnTo>
                  <a:pt x="0" y="0"/>
                </a:lnTo>
                <a:close/>
              </a:path>
            </a:pathLst>
          </a:custGeom>
          <a:blipFill>
            <a:blip r:embed="rId3">
              <a:alphaModFix amt="20999"/>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2400282" y="3876289"/>
            <a:ext cx="2583653" cy="781648"/>
            <a:chOff x="0" y="0"/>
            <a:chExt cx="922484" cy="279085"/>
          </a:xfrm>
        </p:grpSpPr>
        <p:sp>
          <p:nvSpPr>
            <p:cNvPr name="Freeform 9" id="9"/>
            <p:cNvSpPr/>
            <p:nvPr/>
          </p:nvSpPr>
          <p:spPr>
            <a:xfrm flipH="false" flipV="false" rot="0">
              <a:off x="0" y="0"/>
              <a:ext cx="922484" cy="279084"/>
            </a:xfrm>
            <a:custGeom>
              <a:avLst/>
              <a:gdLst/>
              <a:ahLst/>
              <a:cxnLst/>
              <a:rect r="r" b="b" t="t" l="l"/>
              <a:pathLst>
                <a:path h="279084" w="922484">
                  <a:moveTo>
                    <a:pt x="0" y="0"/>
                  </a:moveTo>
                  <a:lnTo>
                    <a:pt x="922484" y="0"/>
                  </a:lnTo>
                  <a:lnTo>
                    <a:pt x="922484" y="279084"/>
                  </a:lnTo>
                  <a:lnTo>
                    <a:pt x="0" y="279084"/>
                  </a:lnTo>
                  <a:close/>
                </a:path>
              </a:pathLst>
            </a:custGeom>
            <a:solidFill>
              <a:srgbClr val="145DA0"/>
            </a:solidFill>
            <a:ln cap="sq">
              <a:noFill/>
              <a:prstDash val="solid"/>
              <a:miter/>
            </a:ln>
          </p:spPr>
        </p:sp>
        <p:sp>
          <p:nvSpPr>
            <p:cNvPr name="TextBox 10" id="10"/>
            <p:cNvSpPr txBox="true"/>
            <p:nvPr/>
          </p:nvSpPr>
          <p:spPr>
            <a:xfrm>
              <a:off x="0" y="-38100"/>
              <a:ext cx="922484" cy="317185"/>
            </a:xfrm>
            <a:prstGeom prst="rect">
              <a:avLst/>
            </a:prstGeom>
          </p:spPr>
          <p:txBody>
            <a:bodyPr anchor="ctr" rtlCol="false" tIns="39841" lIns="39841" bIns="39841" rIns="39841"/>
            <a:lstStyle/>
            <a:p>
              <a:pPr algn="ctr" marL="0" indent="0" lvl="0">
                <a:lnSpc>
                  <a:spcPts val="2659"/>
                </a:lnSpc>
                <a:spcBef>
                  <a:spcPct val="0"/>
                </a:spcBef>
              </a:pPr>
            </a:p>
          </p:txBody>
        </p:sp>
      </p:grpSp>
      <p:grpSp>
        <p:nvGrpSpPr>
          <p:cNvPr name="Group 11" id="11"/>
          <p:cNvGrpSpPr/>
          <p:nvPr/>
        </p:nvGrpSpPr>
        <p:grpSpPr>
          <a:xfrm rot="0">
            <a:off x="15343858" y="6148924"/>
            <a:ext cx="2585023" cy="505664"/>
            <a:chOff x="0" y="0"/>
            <a:chExt cx="922973" cy="180546"/>
          </a:xfrm>
        </p:grpSpPr>
        <p:sp>
          <p:nvSpPr>
            <p:cNvPr name="Freeform 12" id="12"/>
            <p:cNvSpPr/>
            <p:nvPr/>
          </p:nvSpPr>
          <p:spPr>
            <a:xfrm flipH="false" flipV="false" rot="0">
              <a:off x="0" y="0"/>
              <a:ext cx="922973" cy="180546"/>
            </a:xfrm>
            <a:custGeom>
              <a:avLst/>
              <a:gdLst/>
              <a:ahLst/>
              <a:cxnLst/>
              <a:rect r="r" b="b" t="t" l="l"/>
              <a:pathLst>
                <a:path h="180546" w="922973">
                  <a:moveTo>
                    <a:pt x="0" y="0"/>
                  </a:moveTo>
                  <a:lnTo>
                    <a:pt x="922973" y="0"/>
                  </a:lnTo>
                  <a:lnTo>
                    <a:pt x="922973" y="180546"/>
                  </a:lnTo>
                  <a:lnTo>
                    <a:pt x="0" y="180546"/>
                  </a:lnTo>
                  <a:close/>
                </a:path>
              </a:pathLst>
            </a:custGeom>
            <a:solidFill>
              <a:srgbClr val="145DA0"/>
            </a:solidFill>
            <a:ln cap="sq">
              <a:noFill/>
              <a:prstDash val="solid"/>
              <a:miter/>
            </a:ln>
          </p:spPr>
        </p:sp>
        <p:sp>
          <p:nvSpPr>
            <p:cNvPr name="TextBox 13" id="13"/>
            <p:cNvSpPr txBox="true"/>
            <p:nvPr/>
          </p:nvSpPr>
          <p:spPr>
            <a:xfrm>
              <a:off x="0" y="-38100"/>
              <a:ext cx="922973" cy="218646"/>
            </a:xfrm>
            <a:prstGeom prst="rect">
              <a:avLst/>
            </a:prstGeom>
          </p:spPr>
          <p:txBody>
            <a:bodyPr anchor="ctr" rtlCol="false" tIns="39841" lIns="39841" bIns="39841" rIns="39841"/>
            <a:lstStyle/>
            <a:p>
              <a:pPr algn="ctr" marL="0" indent="0" lvl="0">
                <a:lnSpc>
                  <a:spcPts val="2659"/>
                </a:lnSpc>
                <a:spcBef>
                  <a:spcPct val="0"/>
                </a:spcBef>
              </a:pPr>
            </a:p>
          </p:txBody>
        </p:sp>
      </p:grpSp>
      <p:grpSp>
        <p:nvGrpSpPr>
          <p:cNvPr name="Group 14" id="14"/>
          <p:cNvGrpSpPr/>
          <p:nvPr/>
        </p:nvGrpSpPr>
        <p:grpSpPr>
          <a:xfrm rot="0">
            <a:off x="12401852" y="8628084"/>
            <a:ext cx="2452946" cy="505664"/>
            <a:chOff x="0" y="0"/>
            <a:chExt cx="875815" cy="180546"/>
          </a:xfrm>
        </p:grpSpPr>
        <p:sp>
          <p:nvSpPr>
            <p:cNvPr name="Freeform 15" id="15"/>
            <p:cNvSpPr/>
            <p:nvPr/>
          </p:nvSpPr>
          <p:spPr>
            <a:xfrm flipH="false" flipV="false" rot="0">
              <a:off x="0" y="0"/>
              <a:ext cx="875815" cy="180546"/>
            </a:xfrm>
            <a:custGeom>
              <a:avLst/>
              <a:gdLst/>
              <a:ahLst/>
              <a:cxnLst/>
              <a:rect r="r" b="b" t="t" l="l"/>
              <a:pathLst>
                <a:path h="180546" w="875815">
                  <a:moveTo>
                    <a:pt x="0" y="0"/>
                  </a:moveTo>
                  <a:lnTo>
                    <a:pt x="875815" y="0"/>
                  </a:lnTo>
                  <a:lnTo>
                    <a:pt x="875815" y="180546"/>
                  </a:lnTo>
                  <a:lnTo>
                    <a:pt x="0" y="180546"/>
                  </a:lnTo>
                  <a:close/>
                </a:path>
              </a:pathLst>
            </a:custGeom>
            <a:solidFill>
              <a:srgbClr val="145DA0"/>
            </a:solidFill>
            <a:ln cap="sq">
              <a:noFill/>
              <a:prstDash val="solid"/>
              <a:miter/>
            </a:ln>
          </p:spPr>
        </p:sp>
        <p:sp>
          <p:nvSpPr>
            <p:cNvPr name="TextBox 16" id="16"/>
            <p:cNvSpPr txBox="true"/>
            <p:nvPr/>
          </p:nvSpPr>
          <p:spPr>
            <a:xfrm>
              <a:off x="0" y="-38100"/>
              <a:ext cx="875815" cy="218646"/>
            </a:xfrm>
            <a:prstGeom prst="rect">
              <a:avLst/>
            </a:prstGeom>
          </p:spPr>
          <p:txBody>
            <a:bodyPr anchor="ctr" rtlCol="false" tIns="39841" lIns="39841" bIns="39841" rIns="39841"/>
            <a:lstStyle/>
            <a:p>
              <a:pPr algn="ctr" marL="0" indent="0" lvl="0">
                <a:lnSpc>
                  <a:spcPts val="2659"/>
                </a:lnSpc>
                <a:spcBef>
                  <a:spcPct val="0"/>
                </a:spcBef>
              </a:pPr>
            </a:p>
          </p:txBody>
        </p:sp>
      </p:grpSp>
      <p:sp>
        <p:nvSpPr>
          <p:cNvPr name="Freeform 17" id="17"/>
          <p:cNvSpPr/>
          <p:nvPr/>
        </p:nvSpPr>
        <p:spPr>
          <a:xfrm flipH="false" flipV="false" rot="0">
            <a:off x="15365188" y="3579481"/>
            <a:ext cx="2563291" cy="2563291"/>
          </a:xfrm>
          <a:custGeom>
            <a:avLst/>
            <a:gdLst/>
            <a:ahLst/>
            <a:cxnLst/>
            <a:rect r="r" b="b" t="t" l="l"/>
            <a:pathLst>
              <a:path h="2563291" w="2563291">
                <a:moveTo>
                  <a:pt x="0" y="0"/>
                </a:moveTo>
                <a:lnTo>
                  <a:pt x="2563291" y="0"/>
                </a:lnTo>
                <a:lnTo>
                  <a:pt x="2563291" y="2563291"/>
                </a:lnTo>
                <a:lnTo>
                  <a:pt x="0" y="2563291"/>
                </a:lnTo>
                <a:lnTo>
                  <a:pt x="0" y="0"/>
                </a:lnTo>
                <a:close/>
              </a:path>
            </a:pathLst>
          </a:custGeom>
          <a:blipFill>
            <a:blip r:embed="rId5"/>
            <a:stretch>
              <a:fillRect l="-847" t="-6714" r="0" b="-25068"/>
            </a:stretch>
          </a:blipFill>
        </p:spPr>
      </p:sp>
      <p:sp>
        <p:nvSpPr>
          <p:cNvPr name="Freeform 18" id="18"/>
          <p:cNvSpPr/>
          <p:nvPr/>
        </p:nvSpPr>
        <p:spPr>
          <a:xfrm flipH="false" flipV="false" rot="0">
            <a:off x="1144018" y="405822"/>
            <a:ext cx="618964" cy="740065"/>
          </a:xfrm>
          <a:custGeom>
            <a:avLst/>
            <a:gdLst/>
            <a:ahLst/>
            <a:cxnLst/>
            <a:rect r="r" b="b" t="t" l="l"/>
            <a:pathLst>
              <a:path h="740065" w="618964">
                <a:moveTo>
                  <a:pt x="0" y="0"/>
                </a:moveTo>
                <a:lnTo>
                  <a:pt x="618964" y="0"/>
                </a:lnTo>
                <a:lnTo>
                  <a:pt x="618964" y="740065"/>
                </a:lnTo>
                <a:lnTo>
                  <a:pt x="0" y="74006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12407734" y="1294207"/>
            <a:ext cx="2582082" cy="2582082"/>
          </a:xfrm>
          <a:custGeom>
            <a:avLst/>
            <a:gdLst/>
            <a:ahLst/>
            <a:cxnLst/>
            <a:rect r="r" b="b" t="t" l="l"/>
            <a:pathLst>
              <a:path h="2582082" w="2582082">
                <a:moveTo>
                  <a:pt x="0" y="0"/>
                </a:moveTo>
                <a:lnTo>
                  <a:pt x="2582082" y="0"/>
                </a:lnTo>
                <a:lnTo>
                  <a:pt x="2582082" y="2582082"/>
                </a:lnTo>
                <a:lnTo>
                  <a:pt x="0" y="2582082"/>
                </a:lnTo>
                <a:lnTo>
                  <a:pt x="0" y="0"/>
                </a:lnTo>
                <a:close/>
              </a:path>
            </a:pathLst>
          </a:custGeom>
          <a:blipFill>
            <a:blip r:embed="rId8"/>
            <a:stretch>
              <a:fillRect l="0" t="0" r="0" b="0"/>
            </a:stretch>
          </a:blipFill>
        </p:spPr>
      </p:sp>
      <p:sp>
        <p:nvSpPr>
          <p:cNvPr name="Freeform 20" id="20"/>
          <p:cNvSpPr/>
          <p:nvPr/>
        </p:nvSpPr>
        <p:spPr>
          <a:xfrm flipH="false" flipV="false" rot="0">
            <a:off x="12407734" y="1379722"/>
            <a:ext cx="2587964" cy="2531864"/>
          </a:xfrm>
          <a:custGeom>
            <a:avLst/>
            <a:gdLst/>
            <a:ahLst/>
            <a:cxnLst/>
            <a:rect r="r" b="b" t="t" l="l"/>
            <a:pathLst>
              <a:path h="2531864" w="2587964">
                <a:moveTo>
                  <a:pt x="0" y="0"/>
                </a:moveTo>
                <a:lnTo>
                  <a:pt x="2587963" y="0"/>
                </a:lnTo>
                <a:lnTo>
                  <a:pt x="2587963" y="2531864"/>
                </a:lnTo>
                <a:lnTo>
                  <a:pt x="0" y="2531864"/>
                </a:lnTo>
                <a:lnTo>
                  <a:pt x="0" y="0"/>
                </a:lnTo>
                <a:close/>
              </a:path>
            </a:pathLst>
          </a:custGeom>
          <a:blipFill>
            <a:blip r:embed="rId9"/>
            <a:stretch>
              <a:fillRect l="0" t="-14531" r="-8020" b="-46124"/>
            </a:stretch>
          </a:blipFill>
        </p:spPr>
      </p:sp>
      <p:grpSp>
        <p:nvGrpSpPr>
          <p:cNvPr name="Group 21" id="21"/>
          <p:cNvGrpSpPr/>
          <p:nvPr/>
        </p:nvGrpSpPr>
        <p:grpSpPr>
          <a:xfrm rot="0">
            <a:off x="12398912" y="6277934"/>
            <a:ext cx="2453146" cy="2350150"/>
            <a:chOff x="0" y="0"/>
            <a:chExt cx="646096" cy="618970"/>
          </a:xfrm>
        </p:grpSpPr>
        <p:sp>
          <p:nvSpPr>
            <p:cNvPr name="Freeform 22" id="22"/>
            <p:cNvSpPr/>
            <p:nvPr/>
          </p:nvSpPr>
          <p:spPr>
            <a:xfrm flipH="false" flipV="false" rot="0">
              <a:off x="0" y="0"/>
              <a:ext cx="646096" cy="618970"/>
            </a:xfrm>
            <a:custGeom>
              <a:avLst/>
              <a:gdLst/>
              <a:ahLst/>
              <a:cxnLst/>
              <a:rect r="r" b="b" t="t" l="l"/>
              <a:pathLst>
                <a:path h="618970" w="646096">
                  <a:moveTo>
                    <a:pt x="0" y="0"/>
                  </a:moveTo>
                  <a:lnTo>
                    <a:pt x="646096" y="0"/>
                  </a:lnTo>
                  <a:lnTo>
                    <a:pt x="646096" y="618970"/>
                  </a:lnTo>
                  <a:lnTo>
                    <a:pt x="0" y="618970"/>
                  </a:lnTo>
                  <a:close/>
                </a:path>
              </a:pathLst>
            </a:custGeom>
            <a:solidFill>
              <a:srgbClr val="FFFFFF"/>
            </a:solidFill>
          </p:spPr>
        </p:sp>
        <p:sp>
          <p:nvSpPr>
            <p:cNvPr name="TextBox 23" id="23"/>
            <p:cNvSpPr txBox="true"/>
            <p:nvPr/>
          </p:nvSpPr>
          <p:spPr>
            <a:xfrm>
              <a:off x="0" y="-38100"/>
              <a:ext cx="646096" cy="657070"/>
            </a:xfrm>
            <a:prstGeom prst="rect">
              <a:avLst/>
            </a:prstGeom>
          </p:spPr>
          <p:txBody>
            <a:bodyPr anchor="ctr" rtlCol="false" tIns="50800" lIns="50800" bIns="50800" rIns="50800"/>
            <a:lstStyle/>
            <a:p>
              <a:pPr algn="ctr">
                <a:lnSpc>
                  <a:spcPts val="2659"/>
                </a:lnSpc>
              </a:pPr>
            </a:p>
          </p:txBody>
        </p:sp>
      </p:grpSp>
      <p:sp>
        <p:nvSpPr>
          <p:cNvPr name="Freeform 24" id="24"/>
          <p:cNvSpPr/>
          <p:nvPr/>
        </p:nvSpPr>
        <p:spPr>
          <a:xfrm flipH="false" flipV="false" rot="0">
            <a:off x="12593809" y="6399071"/>
            <a:ext cx="2049338" cy="2229013"/>
          </a:xfrm>
          <a:custGeom>
            <a:avLst/>
            <a:gdLst/>
            <a:ahLst/>
            <a:cxnLst/>
            <a:rect r="r" b="b" t="t" l="l"/>
            <a:pathLst>
              <a:path h="2229013" w="2049338">
                <a:moveTo>
                  <a:pt x="0" y="0"/>
                </a:moveTo>
                <a:lnTo>
                  <a:pt x="2049338" y="0"/>
                </a:lnTo>
                <a:lnTo>
                  <a:pt x="2049338" y="2229013"/>
                </a:lnTo>
                <a:lnTo>
                  <a:pt x="0" y="22290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5" id="25"/>
          <p:cNvSpPr txBox="true"/>
          <p:nvPr/>
        </p:nvSpPr>
        <p:spPr>
          <a:xfrm rot="0">
            <a:off x="12593809" y="3978832"/>
            <a:ext cx="2197968" cy="564243"/>
          </a:xfrm>
          <a:prstGeom prst="rect">
            <a:avLst/>
          </a:prstGeom>
        </p:spPr>
        <p:txBody>
          <a:bodyPr anchor="t" rtlCol="false" tIns="0" lIns="0" bIns="0" rIns="0">
            <a:spAutoFit/>
          </a:bodyPr>
          <a:lstStyle/>
          <a:p>
            <a:pPr algn="ctr">
              <a:lnSpc>
                <a:spcPts val="2292"/>
              </a:lnSpc>
            </a:pPr>
            <a:r>
              <a:rPr lang="en-US" sz="1637" spc="31">
                <a:solidFill>
                  <a:srgbClr val="FDFDFD"/>
                </a:solidFill>
                <a:latin typeface="Poppins Bold"/>
              </a:rPr>
              <a:t>Mohammed Hasan</a:t>
            </a:r>
          </a:p>
          <a:p>
            <a:pPr algn="ctr">
              <a:lnSpc>
                <a:spcPts val="2292"/>
              </a:lnSpc>
            </a:pPr>
            <a:r>
              <a:rPr lang="en-US" sz="1637" spc="31">
                <a:solidFill>
                  <a:srgbClr val="FDFDFD"/>
                </a:solidFill>
                <a:latin typeface="Poppins Bold"/>
              </a:rPr>
              <a:t>Leader</a:t>
            </a:r>
          </a:p>
        </p:txBody>
      </p:sp>
      <p:sp>
        <p:nvSpPr>
          <p:cNvPr name="TextBox 26" id="26"/>
          <p:cNvSpPr txBox="true"/>
          <p:nvPr/>
        </p:nvSpPr>
        <p:spPr>
          <a:xfrm rot="0">
            <a:off x="12462795" y="8721679"/>
            <a:ext cx="2325380" cy="280375"/>
          </a:xfrm>
          <a:prstGeom prst="rect">
            <a:avLst/>
          </a:prstGeom>
        </p:spPr>
        <p:txBody>
          <a:bodyPr anchor="t" rtlCol="false" tIns="0" lIns="0" bIns="0" rIns="0">
            <a:spAutoFit/>
          </a:bodyPr>
          <a:lstStyle/>
          <a:p>
            <a:pPr algn="ctr">
              <a:lnSpc>
                <a:spcPts val="2292"/>
              </a:lnSpc>
            </a:pPr>
            <a:r>
              <a:rPr lang="en-US" sz="1637" spc="31">
                <a:solidFill>
                  <a:srgbClr val="FDFDFD"/>
                </a:solidFill>
                <a:latin typeface="Poppins Bold"/>
              </a:rPr>
              <a:t>Prasenjit Chowdhury</a:t>
            </a:r>
          </a:p>
        </p:txBody>
      </p:sp>
      <p:sp>
        <p:nvSpPr>
          <p:cNvPr name="TextBox 27" id="27"/>
          <p:cNvSpPr txBox="true"/>
          <p:nvPr/>
        </p:nvSpPr>
        <p:spPr>
          <a:xfrm rot="0">
            <a:off x="15429713" y="6239834"/>
            <a:ext cx="2461817" cy="280375"/>
          </a:xfrm>
          <a:prstGeom prst="rect">
            <a:avLst/>
          </a:prstGeom>
        </p:spPr>
        <p:txBody>
          <a:bodyPr anchor="t" rtlCol="false" tIns="0" lIns="0" bIns="0" rIns="0">
            <a:spAutoFit/>
          </a:bodyPr>
          <a:lstStyle/>
          <a:p>
            <a:pPr algn="ctr">
              <a:lnSpc>
                <a:spcPts val="2292"/>
              </a:lnSpc>
            </a:pPr>
            <a:r>
              <a:rPr lang="en-US" sz="1637" spc="31">
                <a:solidFill>
                  <a:srgbClr val="FDFDFD"/>
                </a:solidFill>
                <a:latin typeface="Poppins Bold"/>
              </a:rPr>
              <a:t>Shanjid Mahammad</a:t>
            </a:r>
          </a:p>
        </p:txBody>
      </p:sp>
      <p:sp>
        <p:nvSpPr>
          <p:cNvPr name="TextBox 28" id="28"/>
          <p:cNvSpPr txBox="true"/>
          <p:nvPr/>
        </p:nvSpPr>
        <p:spPr>
          <a:xfrm rot="0">
            <a:off x="14983934" y="1426453"/>
            <a:ext cx="3287109" cy="1219201"/>
          </a:xfrm>
          <a:prstGeom prst="rect">
            <a:avLst/>
          </a:prstGeom>
        </p:spPr>
        <p:txBody>
          <a:bodyPr anchor="t" rtlCol="false" tIns="0" lIns="0" bIns="0" rIns="0">
            <a:spAutoFit/>
          </a:bodyPr>
          <a:lstStyle/>
          <a:p>
            <a:pPr algn="ctr">
              <a:lnSpc>
                <a:spcPts val="4725"/>
              </a:lnSpc>
            </a:pPr>
            <a:r>
              <a:rPr lang="en-US" sz="4500">
                <a:solidFill>
                  <a:srgbClr val="051D40"/>
                </a:solidFill>
                <a:latin typeface="Open Sans Extra Bold"/>
              </a:rPr>
              <a:t>Our</a:t>
            </a:r>
          </a:p>
          <a:p>
            <a:pPr algn="ctr" marL="0" indent="0" lvl="0">
              <a:lnSpc>
                <a:spcPts val="4725"/>
              </a:lnSpc>
            </a:pPr>
            <a:r>
              <a:rPr lang="en-US" sz="4500">
                <a:solidFill>
                  <a:srgbClr val="051D40"/>
                </a:solidFill>
                <a:latin typeface="Open Sans Extra Bold"/>
              </a:rPr>
              <a:t>Team</a:t>
            </a:r>
          </a:p>
        </p:txBody>
      </p:sp>
      <p:sp>
        <p:nvSpPr>
          <p:cNvPr name="TextBox 29" id="29"/>
          <p:cNvSpPr txBox="true"/>
          <p:nvPr/>
        </p:nvSpPr>
        <p:spPr>
          <a:xfrm rot="0">
            <a:off x="5177935" y="5968447"/>
            <a:ext cx="4230830" cy="542774"/>
          </a:xfrm>
          <a:prstGeom prst="rect">
            <a:avLst/>
          </a:prstGeom>
        </p:spPr>
        <p:txBody>
          <a:bodyPr anchor="t" rtlCol="false" tIns="0" lIns="0" bIns="0" rIns="0">
            <a:spAutoFit/>
          </a:bodyPr>
          <a:lstStyle/>
          <a:p>
            <a:pPr algn="ctr" marL="0" indent="0" lvl="0">
              <a:lnSpc>
                <a:spcPts val="4348"/>
              </a:lnSpc>
              <a:spcBef>
                <a:spcPct val="0"/>
              </a:spcBef>
            </a:pPr>
            <a:r>
              <a:rPr lang="en-US" sz="3105">
                <a:solidFill>
                  <a:srgbClr val="555555"/>
                </a:solidFill>
                <a:latin typeface="Cloud"/>
              </a:rPr>
              <a:t>Ride Smart, Safe Money</a:t>
            </a:r>
          </a:p>
        </p:txBody>
      </p:sp>
      <p:sp>
        <p:nvSpPr>
          <p:cNvPr name="TextBox 30" id="30"/>
          <p:cNvSpPr txBox="true"/>
          <p:nvPr/>
        </p:nvSpPr>
        <p:spPr>
          <a:xfrm rot="0">
            <a:off x="17259300" y="9470754"/>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FFFFFF"/>
                </a:solidFill>
                <a:latin typeface="Poppins"/>
              </a:rPr>
              <a:t>12</a:t>
            </a:r>
          </a:p>
        </p:txBody>
      </p:sp>
      <p:sp>
        <p:nvSpPr>
          <p:cNvPr name="TextBox 31" id="31"/>
          <p:cNvSpPr txBox="true"/>
          <p:nvPr/>
        </p:nvSpPr>
        <p:spPr>
          <a:xfrm rot="0">
            <a:off x="601343" y="1238665"/>
            <a:ext cx="1704313" cy="412913"/>
          </a:xfrm>
          <a:prstGeom prst="rect">
            <a:avLst/>
          </a:prstGeom>
        </p:spPr>
        <p:txBody>
          <a:bodyPr anchor="t" rtlCol="false" tIns="0" lIns="0" bIns="0" rIns="0">
            <a:spAutoFit/>
          </a:bodyPr>
          <a:lstStyle/>
          <a:p>
            <a:pPr algn="ctr">
              <a:lnSpc>
                <a:spcPts val="3160"/>
              </a:lnSpc>
            </a:pPr>
            <a:r>
              <a:rPr lang="en-US" sz="2926">
                <a:solidFill>
                  <a:srgbClr val="000000"/>
                </a:solidFill>
                <a:latin typeface="Fredoka"/>
              </a:rPr>
              <a:t>EazyTrip</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4517814" y="-315404"/>
            <a:ext cx="3964281" cy="10917809"/>
            <a:chOff x="0" y="0"/>
            <a:chExt cx="1044090" cy="2875472"/>
          </a:xfrm>
        </p:grpSpPr>
        <p:sp>
          <p:nvSpPr>
            <p:cNvPr name="Freeform 3" id="3"/>
            <p:cNvSpPr/>
            <p:nvPr/>
          </p:nvSpPr>
          <p:spPr>
            <a:xfrm flipH="false" flipV="false" rot="0">
              <a:off x="0" y="0"/>
              <a:ext cx="1044090" cy="2875472"/>
            </a:xfrm>
            <a:custGeom>
              <a:avLst/>
              <a:gdLst/>
              <a:ahLst/>
              <a:cxnLst/>
              <a:rect r="r" b="b" t="t" l="l"/>
              <a:pathLst>
                <a:path h="2875472" w="1044090">
                  <a:moveTo>
                    <a:pt x="0" y="0"/>
                  </a:moveTo>
                  <a:lnTo>
                    <a:pt x="1044090" y="0"/>
                  </a:lnTo>
                  <a:lnTo>
                    <a:pt x="1044090" y="2875472"/>
                  </a:lnTo>
                  <a:lnTo>
                    <a:pt x="0" y="2875472"/>
                  </a:lnTo>
                  <a:close/>
                </a:path>
              </a:pathLst>
            </a:custGeom>
            <a:solidFill>
              <a:srgbClr val="145DA0"/>
            </a:solidFill>
            <a:ln cap="sq">
              <a:noFill/>
              <a:prstDash val="solid"/>
              <a:miter/>
            </a:ln>
          </p:spPr>
        </p:sp>
        <p:sp>
          <p:nvSpPr>
            <p:cNvPr name="TextBox 4" id="4"/>
            <p:cNvSpPr txBox="true"/>
            <p:nvPr/>
          </p:nvSpPr>
          <p:spPr>
            <a:xfrm>
              <a:off x="0" y="-38100"/>
              <a:ext cx="1044090" cy="291357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Freeform 5" id="5"/>
          <p:cNvSpPr/>
          <p:nvPr/>
        </p:nvSpPr>
        <p:spPr>
          <a:xfrm flipH="false" flipV="false" rot="0">
            <a:off x="-31007" y="-316903"/>
            <a:ext cx="14517814" cy="10888361"/>
          </a:xfrm>
          <a:custGeom>
            <a:avLst/>
            <a:gdLst/>
            <a:ahLst/>
            <a:cxnLst/>
            <a:rect r="r" b="b" t="t" l="l"/>
            <a:pathLst>
              <a:path h="10888361" w="14517814">
                <a:moveTo>
                  <a:pt x="0" y="0"/>
                </a:moveTo>
                <a:lnTo>
                  <a:pt x="14517814" y="0"/>
                </a:lnTo>
                <a:lnTo>
                  <a:pt x="14517814" y="10888361"/>
                </a:lnTo>
                <a:lnTo>
                  <a:pt x="0" y="10888361"/>
                </a:lnTo>
                <a:lnTo>
                  <a:pt x="0" y="0"/>
                </a:lnTo>
                <a:close/>
              </a:path>
            </a:pathLst>
          </a:custGeom>
          <a:blipFill>
            <a:blip r:embed="rId2">
              <a:alphaModFix amt="14000"/>
            </a:blip>
            <a:stretch>
              <a:fillRect l="0" t="0" r="0" b="0"/>
            </a:stretch>
          </a:blipFill>
        </p:spPr>
      </p:sp>
      <p:grpSp>
        <p:nvGrpSpPr>
          <p:cNvPr name="Group 6" id="6"/>
          <p:cNvGrpSpPr/>
          <p:nvPr/>
        </p:nvGrpSpPr>
        <p:grpSpPr>
          <a:xfrm rot="0">
            <a:off x="-1867766" y="-1614217"/>
            <a:ext cx="3735531" cy="373553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1158808" y="996254"/>
            <a:ext cx="6271045" cy="8262046"/>
          </a:xfrm>
          <a:custGeom>
            <a:avLst/>
            <a:gdLst/>
            <a:ahLst/>
            <a:cxnLst/>
            <a:rect r="r" b="b" t="t" l="l"/>
            <a:pathLst>
              <a:path h="8262046" w="6271045">
                <a:moveTo>
                  <a:pt x="0" y="0"/>
                </a:moveTo>
                <a:lnTo>
                  <a:pt x="6271045" y="0"/>
                </a:lnTo>
                <a:lnTo>
                  <a:pt x="6271045" y="8262046"/>
                </a:lnTo>
                <a:lnTo>
                  <a:pt x="0" y="8262046"/>
                </a:lnTo>
                <a:lnTo>
                  <a:pt x="0" y="0"/>
                </a:lnTo>
                <a:close/>
              </a:path>
            </a:pathLst>
          </a:custGeom>
          <a:blipFill>
            <a:blip r:embed="rId3"/>
            <a:stretch>
              <a:fillRect l="-32104" t="0" r="-43560" b="0"/>
            </a:stretch>
          </a:blipFill>
        </p:spPr>
      </p:sp>
      <p:sp>
        <p:nvSpPr>
          <p:cNvPr name="Freeform 10" id="10"/>
          <p:cNvSpPr/>
          <p:nvPr/>
        </p:nvSpPr>
        <p:spPr>
          <a:xfrm flipH="false" flipV="false" rot="5400000">
            <a:off x="2704156" y="3546324"/>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5400000">
            <a:off x="2704156" y="4357944"/>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5400000">
            <a:off x="2704156" y="5211781"/>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5400000">
            <a:off x="2677710" y="6065618"/>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5400000">
            <a:off x="2704156" y="6950787"/>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5400000">
            <a:off x="2651264" y="7804624"/>
            <a:ext cx="510937" cy="453341"/>
          </a:xfrm>
          <a:custGeom>
            <a:avLst/>
            <a:gdLst/>
            <a:ahLst/>
            <a:cxnLst/>
            <a:rect r="r" b="b" t="t" l="l"/>
            <a:pathLst>
              <a:path h="453341" w="510937">
                <a:moveTo>
                  <a:pt x="0" y="0"/>
                </a:moveTo>
                <a:lnTo>
                  <a:pt x="510937" y="0"/>
                </a:lnTo>
                <a:lnTo>
                  <a:pt x="510937" y="453340"/>
                </a:lnTo>
                <a:lnTo>
                  <a:pt x="0" y="4533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3454881" y="1715004"/>
            <a:ext cx="4652520" cy="1244690"/>
          </a:xfrm>
          <a:prstGeom prst="rect">
            <a:avLst/>
          </a:prstGeom>
        </p:spPr>
        <p:txBody>
          <a:bodyPr anchor="t" rtlCol="false" tIns="0" lIns="0" bIns="0" rIns="0">
            <a:spAutoFit/>
          </a:bodyPr>
          <a:lstStyle/>
          <a:p>
            <a:pPr algn="l">
              <a:lnSpc>
                <a:spcPts val="10248"/>
              </a:lnSpc>
              <a:spcBef>
                <a:spcPct val="0"/>
              </a:spcBef>
            </a:pPr>
            <a:r>
              <a:rPr lang="en-US" sz="7320">
                <a:solidFill>
                  <a:srgbClr val="051D40"/>
                </a:solidFill>
                <a:latin typeface="Open Sans Extra Bold"/>
              </a:rPr>
              <a:t>Overview</a:t>
            </a:r>
          </a:p>
        </p:txBody>
      </p:sp>
      <p:sp>
        <p:nvSpPr>
          <p:cNvPr name="TextBox 17" id="17"/>
          <p:cNvSpPr txBox="true"/>
          <p:nvPr/>
        </p:nvSpPr>
        <p:spPr>
          <a:xfrm rot="0">
            <a:off x="3454881" y="3471098"/>
            <a:ext cx="3773019"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rPr>
              <a:t>Introduction</a:t>
            </a:r>
          </a:p>
        </p:txBody>
      </p:sp>
      <p:sp>
        <p:nvSpPr>
          <p:cNvPr name="TextBox 18" id="18"/>
          <p:cNvSpPr txBox="true"/>
          <p:nvPr/>
        </p:nvSpPr>
        <p:spPr>
          <a:xfrm rot="0">
            <a:off x="8274870" y="3471098"/>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rPr>
              <a:t>03</a:t>
            </a:r>
          </a:p>
        </p:txBody>
      </p:sp>
      <p:sp>
        <p:nvSpPr>
          <p:cNvPr name="TextBox 19" id="19"/>
          <p:cNvSpPr txBox="true"/>
          <p:nvPr/>
        </p:nvSpPr>
        <p:spPr>
          <a:xfrm rot="0">
            <a:off x="3454881" y="4282718"/>
            <a:ext cx="4652520"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rPr>
              <a:t>Users</a:t>
            </a:r>
            <a:r>
              <a:rPr lang="en-US" sz="2853" spc="-57">
                <a:solidFill>
                  <a:srgbClr val="051D40"/>
                </a:solidFill>
                <a:latin typeface="Poppins"/>
              </a:rPr>
              <a:t> (Admin)</a:t>
            </a:r>
          </a:p>
        </p:txBody>
      </p:sp>
      <p:sp>
        <p:nvSpPr>
          <p:cNvPr name="TextBox 20" id="20"/>
          <p:cNvSpPr txBox="true"/>
          <p:nvPr/>
        </p:nvSpPr>
        <p:spPr>
          <a:xfrm rot="0">
            <a:off x="8274870" y="4282718"/>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rPr>
              <a:t>04</a:t>
            </a:r>
          </a:p>
        </p:txBody>
      </p:sp>
      <p:sp>
        <p:nvSpPr>
          <p:cNvPr name="TextBox 21" id="21"/>
          <p:cNvSpPr txBox="true"/>
          <p:nvPr/>
        </p:nvSpPr>
        <p:spPr>
          <a:xfrm rot="0">
            <a:off x="3454881" y="5136555"/>
            <a:ext cx="4397771"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rPr>
              <a:t>Users (Customer)</a:t>
            </a:r>
          </a:p>
        </p:txBody>
      </p:sp>
      <p:sp>
        <p:nvSpPr>
          <p:cNvPr name="TextBox 22" id="22"/>
          <p:cNvSpPr txBox="true"/>
          <p:nvPr/>
        </p:nvSpPr>
        <p:spPr>
          <a:xfrm rot="0">
            <a:off x="8274870" y="5136555"/>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rPr>
              <a:t>05</a:t>
            </a:r>
          </a:p>
        </p:txBody>
      </p:sp>
      <p:sp>
        <p:nvSpPr>
          <p:cNvPr name="TextBox 23" id="23"/>
          <p:cNvSpPr txBox="true"/>
          <p:nvPr/>
        </p:nvSpPr>
        <p:spPr>
          <a:xfrm rot="0">
            <a:off x="3491274" y="6872896"/>
            <a:ext cx="4579735"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rPr>
              <a:t>Features</a:t>
            </a:r>
          </a:p>
        </p:txBody>
      </p:sp>
      <p:sp>
        <p:nvSpPr>
          <p:cNvPr name="TextBox 24" id="24"/>
          <p:cNvSpPr txBox="true"/>
          <p:nvPr/>
        </p:nvSpPr>
        <p:spPr>
          <a:xfrm rot="0">
            <a:off x="3428435" y="5990392"/>
            <a:ext cx="4397771"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rPr>
              <a:t>Users (Rider)</a:t>
            </a:r>
          </a:p>
        </p:txBody>
      </p:sp>
      <p:sp>
        <p:nvSpPr>
          <p:cNvPr name="TextBox 25" id="25"/>
          <p:cNvSpPr txBox="true"/>
          <p:nvPr/>
        </p:nvSpPr>
        <p:spPr>
          <a:xfrm rot="0">
            <a:off x="8274870" y="6875561"/>
            <a:ext cx="660851" cy="574582"/>
          </a:xfrm>
          <a:prstGeom prst="rect">
            <a:avLst/>
          </a:prstGeom>
        </p:spPr>
        <p:txBody>
          <a:bodyPr anchor="t" rtlCol="false" tIns="0" lIns="0" bIns="0" rIns="0">
            <a:spAutoFit/>
          </a:bodyPr>
          <a:lstStyle/>
          <a:p>
            <a:pPr algn="r">
              <a:lnSpc>
                <a:spcPts val="4555"/>
              </a:lnSpc>
              <a:spcBef>
                <a:spcPct val="0"/>
              </a:spcBef>
            </a:pPr>
            <a:r>
              <a:rPr lang="en-US" sz="3253" spc="-65">
                <a:solidFill>
                  <a:srgbClr val="051D40"/>
                </a:solidFill>
                <a:latin typeface="Poppins"/>
              </a:rPr>
              <a:t>11</a:t>
            </a:r>
          </a:p>
        </p:txBody>
      </p:sp>
      <p:sp>
        <p:nvSpPr>
          <p:cNvPr name="TextBox 26" id="26"/>
          <p:cNvSpPr txBox="true"/>
          <p:nvPr/>
        </p:nvSpPr>
        <p:spPr>
          <a:xfrm rot="0">
            <a:off x="8248423" y="5987997"/>
            <a:ext cx="660851" cy="518160"/>
          </a:xfrm>
          <a:prstGeom prst="rect">
            <a:avLst/>
          </a:prstGeom>
        </p:spPr>
        <p:txBody>
          <a:bodyPr anchor="t" rtlCol="false" tIns="0" lIns="0" bIns="0" rIns="0">
            <a:spAutoFit/>
          </a:bodyPr>
          <a:lstStyle/>
          <a:p>
            <a:pPr algn="r">
              <a:lnSpc>
                <a:spcPts val="3990"/>
              </a:lnSpc>
              <a:spcBef>
                <a:spcPct val="0"/>
              </a:spcBef>
            </a:pPr>
            <a:r>
              <a:rPr lang="en-US" sz="2850" spc="-57">
                <a:solidFill>
                  <a:srgbClr val="051D40"/>
                </a:solidFill>
                <a:latin typeface="Poppins"/>
              </a:rPr>
              <a:t>08</a:t>
            </a:r>
          </a:p>
        </p:txBody>
      </p:sp>
      <p:sp>
        <p:nvSpPr>
          <p:cNvPr name="TextBox 27" id="27"/>
          <p:cNvSpPr txBox="true"/>
          <p:nvPr/>
        </p:nvSpPr>
        <p:spPr>
          <a:xfrm rot="0">
            <a:off x="3401989" y="7729398"/>
            <a:ext cx="4397771" cy="518066"/>
          </a:xfrm>
          <a:prstGeom prst="rect">
            <a:avLst/>
          </a:prstGeom>
        </p:spPr>
        <p:txBody>
          <a:bodyPr anchor="t" rtlCol="false" tIns="0" lIns="0" bIns="0" rIns="0">
            <a:spAutoFit/>
          </a:bodyPr>
          <a:lstStyle/>
          <a:p>
            <a:pPr algn="l">
              <a:lnSpc>
                <a:spcPts val="3995"/>
              </a:lnSpc>
              <a:spcBef>
                <a:spcPct val="0"/>
              </a:spcBef>
            </a:pPr>
            <a:r>
              <a:rPr lang="en-US" sz="2853" spc="-57">
                <a:solidFill>
                  <a:srgbClr val="051D40"/>
                </a:solidFill>
                <a:latin typeface="Poppins"/>
              </a:rPr>
              <a:t>Conclusion</a:t>
            </a:r>
          </a:p>
        </p:txBody>
      </p:sp>
      <p:sp>
        <p:nvSpPr>
          <p:cNvPr name="TextBox 28" id="28"/>
          <p:cNvSpPr txBox="true"/>
          <p:nvPr/>
        </p:nvSpPr>
        <p:spPr>
          <a:xfrm rot="0">
            <a:off x="8248423" y="7729398"/>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051D40"/>
                </a:solidFill>
                <a:latin typeface="Poppins"/>
              </a:rPr>
              <a:t>12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5143500"/>
          </a:xfrm>
          <a:custGeom>
            <a:avLst/>
            <a:gdLst/>
            <a:ahLst/>
            <a:cxnLst/>
            <a:rect r="r" b="b" t="t" l="l"/>
            <a:pathLst>
              <a:path h="5143500" w="18288000">
                <a:moveTo>
                  <a:pt x="0" y="0"/>
                </a:moveTo>
                <a:lnTo>
                  <a:pt x="18288000" y="0"/>
                </a:lnTo>
                <a:lnTo>
                  <a:pt x="18288000" y="5143500"/>
                </a:lnTo>
                <a:lnTo>
                  <a:pt x="0" y="5143500"/>
                </a:lnTo>
                <a:lnTo>
                  <a:pt x="0" y="0"/>
                </a:lnTo>
                <a:close/>
              </a:path>
            </a:pathLst>
          </a:custGeom>
          <a:blipFill>
            <a:blip r:embed="rId2"/>
            <a:stretch>
              <a:fillRect l="0" t="-50000" r="0" b="-50000"/>
            </a:stretch>
          </a:blipFill>
        </p:spPr>
      </p:sp>
      <p:grpSp>
        <p:nvGrpSpPr>
          <p:cNvPr name="Group 3" id="3"/>
          <p:cNvGrpSpPr/>
          <p:nvPr/>
        </p:nvGrpSpPr>
        <p:grpSpPr>
          <a:xfrm rot="0">
            <a:off x="-188217" y="9258300"/>
            <a:ext cx="18476217" cy="1028700"/>
            <a:chOff x="0" y="0"/>
            <a:chExt cx="4866164" cy="270933"/>
          </a:xfrm>
        </p:grpSpPr>
        <p:sp>
          <p:nvSpPr>
            <p:cNvPr name="Freeform 4" id="4"/>
            <p:cNvSpPr/>
            <p:nvPr/>
          </p:nvSpPr>
          <p:spPr>
            <a:xfrm flipH="false" flipV="false" rot="0">
              <a:off x="0" y="0"/>
              <a:ext cx="4866164" cy="270933"/>
            </a:xfrm>
            <a:custGeom>
              <a:avLst/>
              <a:gdLst/>
              <a:ahLst/>
              <a:cxnLst/>
              <a:rect r="r" b="b" t="t" l="l"/>
              <a:pathLst>
                <a:path h="270933" w="4866164">
                  <a:moveTo>
                    <a:pt x="0" y="0"/>
                  </a:moveTo>
                  <a:lnTo>
                    <a:pt x="4866164" y="0"/>
                  </a:lnTo>
                  <a:lnTo>
                    <a:pt x="4866164" y="270933"/>
                  </a:lnTo>
                  <a:lnTo>
                    <a:pt x="0" y="270933"/>
                  </a:lnTo>
                  <a:close/>
                </a:path>
              </a:pathLst>
            </a:custGeom>
            <a:gradFill rotWithShape="true">
              <a:gsLst>
                <a:gs pos="0">
                  <a:srgbClr val="00569E">
                    <a:alpha val="100000"/>
                  </a:srgbClr>
                </a:gs>
                <a:gs pos="100000">
                  <a:srgbClr val="014074">
                    <a:alpha val="100000"/>
                  </a:srgbClr>
                </a:gs>
              </a:gsLst>
              <a:path path="circle">
                <a:fillToRect l="0" r="100000" t="0" b="100000"/>
              </a:path>
              <a:tileRect r="0" l="-100000" b="0" t="-100000"/>
            </a:gradFill>
            <a:ln cap="sq">
              <a:noFill/>
              <a:prstDash val="solid"/>
              <a:miter/>
            </a:ln>
          </p:spPr>
        </p:sp>
        <p:sp>
          <p:nvSpPr>
            <p:cNvPr name="TextBox 5" id="5"/>
            <p:cNvSpPr txBox="true"/>
            <p:nvPr/>
          </p:nvSpPr>
          <p:spPr>
            <a:xfrm>
              <a:off x="0" y="-38100"/>
              <a:ext cx="4866164" cy="309033"/>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3268261" y="1743623"/>
            <a:ext cx="12417795" cy="6799753"/>
            <a:chOff x="0" y="0"/>
            <a:chExt cx="3270530" cy="1790882"/>
          </a:xfrm>
        </p:grpSpPr>
        <p:sp>
          <p:nvSpPr>
            <p:cNvPr name="Freeform 7" id="7"/>
            <p:cNvSpPr/>
            <p:nvPr/>
          </p:nvSpPr>
          <p:spPr>
            <a:xfrm flipH="false" flipV="false" rot="0">
              <a:off x="0" y="0"/>
              <a:ext cx="3270530" cy="1790882"/>
            </a:xfrm>
            <a:custGeom>
              <a:avLst/>
              <a:gdLst/>
              <a:ahLst/>
              <a:cxnLst/>
              <a:rect r="r" b="b" t="t" l="l"/>
              <a:pathLst>
                <a:path h="1790882" w="3270530">
                  <a:moveTo>
                    <a:pt x="0" y="0"/>
                  </a:moveTo>
                  <a:lnTo>
                    <a:pt x="3270530" y="0"/>
                  </a:lnTo>
                  <a:lnTo>
                    <a:pt x="3270530" y="1790882"/>
                  </a:lnTo>
                  <a:lnTo>
                    <a:pt x="0" y="1790882"/>
                  </a:lnTo>
                  <a:close/>
                </a:path>
              </a:pathLst>
            </a:custGeom>
            <a:solidFill>
              <a:srgbClr val="145DA0"/>
            </a:solidFill>
            <a:ln cap="sq">
              <a:noFill/>
              <a:prstDash val="solid"/>
              <a:miter/>
            </a:ln>
          </p:spPr>
        </p:sp>
        <p:sp>
          <p:nvSpPr>
            <p:cNvPr name="TextBox 8" id="8"/>
            <p:cNvSpPr txBox="true"/>
            <p:nvPr/>
          </p:nvSpPr>
          <p:spPr>
            <a:xfrm>
              <a:off x="0" y="-38100"/>
              <a:ext cx="3270530" cy="182898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9" id="9"/>
          <p:cNvSpPr txBox="true"/>
          <p:nvPr/>
        </p:nvSpPr>
        <p:spPr>
          <a:xfrm rot="0">
            <a:off x="4628546" y="3264870"/>
            <a:ext cx="9220599" cy="4675481"/>
          </a:xfrm>
          <a:prstGeom prst="rect">
            <a:avLst/>
          </a:prstGeom>
        </p:spPr>
        <p:txBody>
          <a:bodyPr anchor="t" rtlCol="false" tIns="0" lIns="0" bIns="0" rIns="0">
            <a:spAutoFit/>
          </a:bodyPr>
          <a:lstStyle/>
          <a:p>
            <a:pPr algn="just" marL="0" indent="0" lvl="0">
              <a:lnSpc>
                <a:spcPts val="3746"/>
              </a:lnSpc>
              <a:spcBef>
                <a:spcPct val="0"/>
              </a:spcBef>
            </a:pPr>
            <a:r>
              <a:rPr lang="en-US" sz="2675" spc="-53">
                <a:solidFill>
                  <a:srgbClr val="FFFFFF"/>
                </a:solidFill>
                <a:latin typeface="Poppins Medium"/>
              </a:rPr>
              <a:t>Introducing EAZYTRIP, a sophisticated app designed to revolutionize ride and delivery services. EAZYTRIP creates a seamless interaction between admins, users, and riders. Admins efficiently manage and optimize a custom-made map, ensuring precise routing. Users can effortlessly request rides or deliveries, benefiting from accurate cost and shortest distance calculations, enabled by our optimized code. Riders promptly fulfill these requests, enhancing overall convenience and reducing travel times.</a:t>
            </a:r>
          </a:p>
        </p:txBody>
      </p:sp>
      <p:sp>
        <p:nvSpPr>
          <p:cNvPr name="TextBox 10" id="10"/>
          <p:cNvSpPr txBox="true"/>
          <p:nvPr/>
        </p:nvSpPr>
        <p:spPr>
          <a:xfrm rot="0">
            <a:off x="6699258" y="2051051"/>
            <a:ext cx="4701268" cy="936624"/>
          </a:xfrm>
          <a:prstGeom prst="rect">
            <a:avLst/>
          </a:prstGeom>
        </p:spPr>
        <p:txBody>
          <a:bodyPr anchor="t" rtlCol="false" tIns="0" lIns="0" bIns="0" rIns="0">
            <a:spAutoFit/>
          </a:bodyPr>
          <a:lstStyle/>
          <a:p>
            <a:pPr algn="ctr">
              <a:lnSpc>
                <a:spcPts val="7700"/>
              </a:lnSpc>
              <a:spcBef>
                <a:spcPct val="0"/>
              </a:spcBef>
            </a:pPr>
            <a:r>
              <a:rPr lang="en-US" sz="5500">
                <a:solidFill>
                  <a:srgbClr val="FFFFFF"/>
                </a:solidFill>
                <a:latin typeface="Open Sans Extra Bold"/>
              </a:rPr>
              <a:t>Introduction</a:t>
            </a:r>
          </a:p>
        </p:txBody>
      </p:sp>
      <p:sp>
        <p:nvSpPr>
          <p:cNvPr name="Freeform 11" id="11"/>
          <p:cNvSpPr/>
          <p:nvPr/>
        </p:nvSpPr>
        <p:spPr>
          <a:xfrm flipH="false" flipV="false" rot="0">
            <a:off x="3442918" y="7940351"/>
            <a:ext cx="11402164" cy="711357"/>
          </a:xfrm>
          <a:custGeom>
            <a:avLst/>
            <a:gdLst/>
            <a:ahLst/>
            <a:cxnLst/>
            <a:rect r="r" b="b" t="t" l="l"/>
            <a:pathLst>
              <a:path h="711357" w="11402164">
                <a:moveTo>
                  <a:pt x="0" y="0"/>
                </a:moveTo>
                <a:lnTo>
                  <a:pt x="11402164" y="0"/>
                </a:lnTo>
                <a:lnTo>
                  <a:pt x="11402164" y="711357"/>
                </a:lnTo>
                <a:lnTo>
                  <a:pt x="0" y="711357"/>
                </a:lnTo>
                <a:lnTo>
                  <a:pt x="0" y="0"/>
                </a:lnTo>
                <a:close/>
              </a:path>
            </a:pathLst>
          </a:custGeom>
          <a:blipFill>
            <a:blip r:embed="rId3"/>
            <a:stretch>
              <a:fillRect l="0" t="-216567" r="0" b="0"/>
            </a:stretch>
          </a:blipFill>
        </p:spPr>
      </p:sp>
      <p:sp>
        <p:nvSpPr>
          <p:cNvPr name="TextBox 12" id="12"/>
          <p:cNvSpPr txBox="true"/>
          <p:nvPr/>
        </p:nvSpPr>
        <p:spPr>
          <a:xfrm rot="0">
            <a:off x="17259300" y="9470754"/>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FFFFFF"/>
                </a:solidFill>
                <a:latin typeface="Poppins"/>
              </a:rPr>
              <a:t>03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6223100" y="6194705"/>
            <a:ext cx="5841799" cy="1153755"/>
          </a:xfrm>
          <a:custGeom>
            <a:avLst/>
            <a:gdLst/>
            <a:ahLst/>
            <a:cxnLst/>
            <a:rect r="r" b="b" t="t" l="l"/>
            <a:pathLst>
              <a:path h="1153755" w="5841799">
                <a:moveTo>
                  <a:pt x="0" y="0"/>
                </a:moveTo>
                <a:lnTo>
                  <a:pt x="5841800" y="0"/>
                </a:lnTo>
                <a:lnTo>
                  <a:pt x="5841800" y="1153756"/>
                </a:lnTo>
                <a:lnTo>
                  <a:pt x="0" y="1153756"/>
                </a:lnTo>
                <a:lnTo>
                  <a:pt x="0" y="0"/>
                </a:lnTo>
                <a:close/>
              </a:path>
            </a:pathLst>
          </a:custGeom>
          <a:blipFill>
            <a:blip r:embed="rId2"/>
            <a:stretch>
              <a:fillRect l="0" t="0" r="0" b="0"/>
            </a:stretch>
          </a:blipFill>
        </p:spPr>
      </p:sp>
      <p:grpSp>
        <p:nvGrpSpPr>
          <p:cNvPr name="Group 3" id="3"/>
          <p:cNvGrpSpPr/>
          <p:nvPr/>
        </p:nvGrpSpPr>
        <p:grpSpPr>
          <a:xfrm rot="0">
            <a:off x="2185443" y="1787911"/>
            <a:ext cx="13917114" cy="7538391"/>
            <a:chOff x="0" y="0"/>
            <a:chExt cx="3702910" cy="2005731"/>
          </a:xfrm>
        </p:grpSpPr>
        <p:sp>
          <p:nvSpPr>
            <p:cNvPr name="Freeform 4" id="4"/>
            <p:cNvSpPr/>
            <p:nvPr/>
          </p:nvSpPr>
          <p:spPr>
            <a:xfrm flipH="false" flipV="false" rot="0">
              <a:off x="0" y="0"/>
              <a:ext cx="3702910" cy="2005731"/>
            </a:xfrm>
            <a:custGeom>
              <a:avLst/>
              <a:gdLst/>
              <a:ahLst/>
              <a:cxnLst/>
              <a:rect r="r" b="b" t="t" l="l"/>
              <a:pathLst>
                <a:path h="2005731" w="3702910">
                  <a:moveTo>
                    <a:pt x="24477" y="0"/>
                  </a:moveTo>
                  <a:lnTo>
                    <a:pt x="3678433" y="0"/>
                  </a:lnTo>
                  <a:cubicBezTo>
                    <a:pt x="3684925" y="0"/>
                    <a:pt x="3691151" y="2579"/>
                    <a:pt x="3695741" y="7169"/>
                  </a:cubicBezTo>
                  <a:cubicBezTo>
                    <a:pt x="3700331" y="11759"/>
                    <a:pt x="3702910" y="17985"/>
                    <a:pt x="3702910" y="24477"/>
                  </a:cubicBezTo>
                  <a:lnTo>
                    <a:pt x="3702910" y="1981254"/>
                  </a:lnTo>
                  <a:cubicBezTo>
                    <a:pt x="3702910" y="1994772"/>
                    <a:pt x="3691951" y="2005731"/>
                    <a:pt x="3678433" y="2005731"/>
                  </a:cubicBezTo>
                  <a:lnTo>
                    <a:pt x="24477" y="2005731"/>
                  </a:lnTo>
                  <a:cubicBezTo>
                    <a:pt x="10959" y="2005731"/>
                    <a:pt x="0" y="1994772"/>
                    <a:pt x="0" y="1981254"/>
                  </a:cubicBezTo>
                  <a:lnTo>
                    <a:pt x="0" y="24477"/>
                  </a:lnTo>
                  <a:cubicBezTo>
                    <a:pt x="0" y="10959"/>
                    <a:pt x="10959" y="0"/>
                    <a:pt x="24477" y="0"/>
                  </a:cubicBezTo>
                  <a:close/>
                </a:path>
              </a:pathLst>
            </a:custGeom>
            <a:solidFill>
              <a:srgbClr val="FDFDFD"/>
            </a:solidFill>
          </p:spPr>
        </p:sp>
        <p:sp>
          <p:nvSpPr>
            <p:cNvPr name="TextBox 5" id="5"/>
            <p:cNvSpPr txBox="true"/>
            <p:nvPr/>
          </p:nvSpPr>
          <p:spPr>
            <a:xfrm>
              <a:off x="0" y="-38100"/>
              <a:ext cx="3702910" cy="2043831"/>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6" id="6"/>
          <p:cNvGrpSpPr/>
          <p:nvPr/>
        </p:nvGrpSpPr>
        <p:grpSpPr>
          <a:xfrm rot="0">
            <a:off x="-2123887" y="-2346523"/>
            <a:ext cx="4693046" cy="469304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5573718" y="7940477"/>
            <a:ext cx="4693046" cy="469304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13325929" y="3510872"/>
            <a:ext cx="710297" cy="125782"/>
          </a:xfrm>
          <a:custGeom>
            <a:avLst/>
            <a:gdLst/>
            <a:ahLst/>
            <a:cxnLst/>
            <a:rect r="r" b="b" t="t" l="l"/>
            <a:pathLst>
              <a:path h="125782" w="710297">
                <a:moveTo>
                  <a:pt x="0" y="0"/>
                </a:moveTo>
                <a:lnTo>
                  <a:pt x="710298" y="0"/>
                </a:lnTo>
                <a:lnTo>
                  <a:pt x="710298" y="125781"/>
                </a:lnTo>
                <a:lnTo>
                  <a:pt x="0" y="125781"/>
                </a:lnTo>
                <a:lnTo>
                  <a:pt x="0" y="0"/>
                </a:lnTo>
                <a:close/>
              </a:path>
            </a:pathLst>
          </a:custGeom>
          <a:blipFill>
            <a:blip r:embed="rId3"/>
            <a:stretch>
              <a:fillRect l="0" t="0" r="0" b="0"/>
            </a:stretch>
          </a:blipFill>
        </p:spPr>
      </p:sp>
      <p:sp>
        <p:nvSpPr>
          <p:cNvPr name="Freeform 13" id="13"/>
          <p:cNvSpPr/>
          <p:nvPr/>
        </p:nvSpPr>
        <p:spPr>
          <a:xfrm flipH="false" flipV="false" rot="0">
            <a:off x="11972687" y="7930952"/>
            <a:ext cx="3524831" cy="696154"/>
          </a:xfrm>
          <a:custGeom>
            <a:avLst/>
            <a:gdLst/>
            <a:ahLst/>
            <a:cxnLst/>
            <a:rect r="r" b="b" t="t" l="l"/>
            <a:pathLst>
              <a:path h="696154" w="3524831">
                <a:moveTo>
                  <a:pt x="0" y="0"/>
                </a:moveTo>
                <a:lnTo>
                  <a:pt x="3524831" y="0"/>
                </a:lnTo>
                <a:lnTo>
                  <a:pt x="3524831" y="696154"/>
                </a:lnTo>
                <a:lnTo>
                  <a:pt x="0" y="696154"/>
                </a:lnTo>
                <a:lnTo>
                  <a:pt x="0" y="0"/>
                </a:lnTo>
                <a:close/>
              </a:path>
            </a:pathLst>
          </a:custGeom>
          <a:blipFill>
            <a:blip r:embed="rId2"/>
            <a:stretch>
              <a:fillRect l="0" t="0" r="0" b="0"/>
            </a:stretch>
          </a:blipFill>
        </p:spPr>
      </p:sp>
      <p:grpSp>
        <p:nvGrpSpPr>
          <p:cNvPr name="Group 14" id="14"/>
          <p:cNvGrpSpPr>
            <a:grpSpLocks noChangeAspect="true"/>
          </p:cNvGrpSpPr>
          <p:nvPr/>
        </p:nvGrpSpPr>
        <p:grpSpPr>
          <a:xfrm rot="0">
            <a:off x="12257615" y="2865208"/>
            <a:ext cx="2749194" cy="5439752"/>
            <a:chOff x="0" y="0"/>
            <a:chExt cx="2620010" cy="5184140"/>
          </a:xfrm>
        </p:grpSpPr>
        <p:sp>
          <p:nvSpPr>
            <p:cNvPr name="Freeform 15" id="1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6" id="16"/>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64" t="0" r="-64" b="0"/>
              </a:stretch>
            </a:blipFill>
          </p:spPr>
        </p:sp>
        <p:sp>
          <p:nvSpPr>
            <p:cNvPr name="Freeform 17" id="1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8" id="18"/>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9" id="1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20" id="2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1" id="2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2" id="2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3" id="2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TextBox 24" id="24"/>
          <p:cNvSpPr txBox="true"/>
          <p:nvPr/>
        </p:nvSpPr>
        <p:spPr>
          <a:xfrm rot="0">
            <a:off x="3278417" y="4178655"/>
            <a:ext cx="7704227" cy="2939565"/>
          </a:xfrm>
          <a:prstGeom prst="rect">
            <a:avLst/>
          </a:prstGeom>
        </p:spPr>
        <p:txBody>
          <a:bodyPr anchor="t" rtlCol="false" tIns="0" lIns="0" bIns="0" rIns="0">
            <a:spAutoFit/>
          </a:bodyPr>
          <a:lstStyle/>
          <a:p>
            <a:pPr algn="just" marL="0" indent="0" lvl="0">
              <a:lnSpc>
                <a:spcPts val="3351"/>
              </a:lnSpc>
              <a:spcBef>
                <a:spcPct val="0"/>
              </a:spcBef>
            </a:pPr>
            <a:r>
              <a:rPr lang="en-US" sz="2394" spc="-47">
                <a:solidFill>
                  <a:srgbClr val="051D40"/>
                </a:solidFill>
                <a:latin typeface="Poppins Semi-Bold"/>
              </a:rPr>
              <a:t>Admins manage the backbone of EAZYTRIP by creating and optimizing a custom map. They add and connect various locations, ensuring accurate routing for users and riders. This efficient map management enables precise shortest distance calculations and cost estimates, enhancing the overall functionality and reliability of the app.</a:t>
            </a:r>
          </a:p>
        </p:txBody>
      </p:sp>
      <p:sp>
        <p:nvSpPr>
          <p:cNvPr name="TextBox 25" id="25"/>
          <p:cNvSpPr txBox="true"/>
          <p:nvPr/>
        </p:nvSpPr>
        <p:spPr>
          <a:xfrm rot="0">
            <a:off x="4606922" y="536362"/>
            <a:ext cx="9074156" cy="879901"/>
          </a:xfrm>
          <a:prstGeom prst="rect">
            <a:avLst/>
          </a:prstGeom>
        </p:spPr>
        <p:txBody>
          <a:bodyPr anchor="t" rtlCol="false" tIns="0" lIns="0" bIns="0" rIns="0">
            <a:spAutoFit/>
          </a:bodyPr>
          <a:lstStyle/>
          <a:p>
            <a:pPr algn="ctr" marL="0" indent="0" lvl="0">
              <a:lnSpc>
                <a:spcPts val="7151"/>
              </a:lnSpc>
              <a:spcBef>
                <a:spcPct val="0"/>
              </a:spcBef>
            </a:pPr>
            <a:r>
              <a:rPr lang="en-US" sz="5108">
                <a:solidFill>
                  <a:srgbClr val="FDFDFD"/>
                </a:solidFill>
                <a:latin typeface="Open Sans Extra Bold"/>
              </a:rPr>
              <a:t>Users of EazyTrip</a:t>
            </a:r>
          </a:p>
        </p:txBody>
      </p:sp>
      <p:sp>
        <p:nvSpPr>
          <p:cNvPr name="TextBox 26" id="26"/>
          <p:cNvSpPr txBox="true"/>
          <p:nvPr/>
        </p:nvSpPr>
        <p:spPr>
          <a:xfrm rot="0">
            <a:off x="3278417" y="2953815"/>
            <a:ext cx="6502400" cy="879901"/>
          </a:xfrm>
          <a:prstGeom prst="rect">
            <a:avLst/>
          </a:prstGeom>
        </p:spPr>
        <p:txBody>
          <a:bodyPr anchor="t" rtlCol="false" tIns="0" lIns="0" bIns="0" rIns="0">
            <a:spAutoFit/>
          </a:bodyPr>
          <a:lstStyle/>
          <a:p>
            <a:pPr algn="ctr" marL="0" indent="0" lvl="0">
              <a:lnSpc>
                <a:spcPts val="7151"/>
              </a:lnSpc>
              <a:spcBef>
                <a:spcPct val="0"/>
              </a:spcBef>
            </a:pPr>
            <a:r>
              <a:rPr lang="en-US" sz="5108">
                <a:solidFill>
                  <a:srgbClr val="145DA0"/>
                </a:solidFill>
                <a:latin typeface="Open Sans Extra Bold"/>
              </a:rPr>
              <a:t>Admin</a:t>
            </a:r>
          </a:p>
        </p:txBody>
      </p:sp>
      <p:sp>
        <p:nvSpPr>
          <p:cNvPr name="TextBox 27" id="27"/>
          <p:cNvSpPr txBox="true"/>
          <p:nvPr/>
        </p:nvSpPr>
        <p:spPr>
          <a:xfrm rot="0">
            <a:off x="17259300" y="9470754"/>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FFFFFF"/>
                </a:solidFill>
                <a:latin typeface="Poppins"/>
              </a:rPr>
              <a:t>04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6223100" y="6194705"/>
            <a:ext cx="5841799" cy="1153755"/>
          </a:xfrm>
          <a:custGeom>
            <a:avLst/>
            <a:gdLst/>
            <a:ahLst/>
            <a:cxnLst/>
            <a:rect r="r" b="b" t="t" l="l"/>
            <a:pathLst>
              <a:path h="1153755" w="5841799">
                <a:moveTo>
                  <a:pt x="0" y="0"/>
                </a:moveTo>
                <a:lnTo>
                  <a:pt x="5841800" y="0"/>
                </a:lnTo>
                <a:lnTo>
                  <a:pt x="5841800" y="1153756"/>
                </a:lnTo>
                <a:lnTo>
                  <a:pt x="0" y="1153756"/>
                </a:lnTo>
                <a:lnTo>
                  <a:pt x="0" y="0"/>
                </a:lnTo>
                <a:close/>
              </a:path>
            </a:pathLst>
          </a:custGeom>
          <a:blipFill>
            <a:blip r:embed="rId2"/>
            <a:stretch>
              <a:fillRect l="0" t="0" r="0" b="0"/>
            </a:stretch>
          </a:blipFill>
        </p:spPr>
      </p:sp>
      <p:grpSp>
        <p:nvGrpSpPr>
          <p:cNvPr name="Group 3" id="3"/>
          <p:cNvGrpSpPr/>
          <p:nvPr/>
        </p:nvGrpSpPr>
        <p:grpSpPr>
          <a:xfrm rot="0">
            <a:off x="2185443" y="1787911"/>
            <a:ext cx="13917114" cy="7538391"/>
            <a:chOff x="0" y="0"/>
            <a:chExt cx="3702910" cy="2005731"/>
          </a:xfrm>
        </p:grpSpPr>
        <p:sp>
          <p:nvSpPr>
            <p:cNvPr name="Freeform 4" id="4"/>
            <p:cNvSpPr/>
            <p:nvPr/>
          </p:nvSpPr>
          <p:spPr>
            <a:xfrm flipH="false" flipV="false" rot="0">
              <a:off x="0" y="0"/>
              <a:ext cx="3702910" cy="2005731"/>
            </a:xfrm>
            <a:custGeom>
              <a:avLst/>
              <a:gdLst/>
              <a:ahLst/>
              <a:cxnLst/>
              <a:rect r="r" b="b" t="t" l="l"/>
              <a:pathLst>
                <a:path h="2005731" w="3702910">
                  <a:moveTo>
                    <a:pt x="24477" y="0"/>
                  </a:moveTo>
                  <a:lnTo>
                    <a:pt x="3678433" y="0"/>
                  </a:lnTo>
                  <a:cubicBezTo>
                    <a:pt x="3684925" y="0"/>
                    <a:pt x="3691151" y="2579"/>
                    <a:pt x="3695741" y="7169"/>
                  </a:cubicBezTo>
                  <a:cubicBezTo>
                    <a:pt x="3700331" y="11759"/>
                    <a:pt x="3702910" y="17985"/>
                    <a:pt x="3702910" y="24477"/>
                  </a:cubicBezTo>
                  <a:lnTo>
                    <a:pt x="3702910" y="1981254"/>
                  </a:lnTo>
                  <a:cubicBezTo>
                    <a:pt x="3702910" y="1994772"/>
                    <a:pt x="3691951" y="2005731"/>
                    <a:pt x="3678433" y="2005731"/>
                  </a:cubicBezTo>
                  <a:lnTo>
                    <a:pt x="24477" y="2005731"/>
                  </a:lnTo>
                  <a:cubicBezTo>
                    <a:pt x="10959" y="2005731"/>
                    <a:pt x="0" y="1994772"/>
                    <a:pt x="0" y="1981254"/>
                  </a:cubicBezTo>
                  <a:lnTo>
                    <a:pt x="0" y="24477"/>
                  </a:lnTo>
                  <a:cubicBezTo>
                    <a:pt x="0" y="10959"/>
                    <a:pt x="10959" y="0"/>
                    <a:pt x="24477" y="0"/>
                  </a:cubicBezTo>
                  <a:close/>
                </a:path>
              </a:pathLst>
            </a:custGeom>
            <a:solidFill>
              <a:srgbClr val="FDFDFD"/>
            </a:solidFill>
          </p:spPr>
        </p:sp>
        <p:sp>
          <p:nvSpPr>
            <p:cNvPr name="TextBox 5" id="5"/>
            <p:cNvSpPr txBox="true"/>
            <p:nvPr/>
          </p:nvSpPr>
          <p:spPr>
            <a:xfrm>
              <a:off x="0" y="-38100"/>
              <a:ext cx="3702910" cy="2043831"/>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6" id="6"/>
          <p:cNvGrpSpPr/>
          <p:nvPr/>
        </p:nvGrpSpPr>
        <p:grpSpPr>
          <a:xfrm rot="0">
            <a:off x="-2123887" y="-2346523"/>
            <a:ext cx="4693046" cy="469304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5573718" y="7940477"/>
            <a:ext cx="4693046" cy="469304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4777583" y="8503429"/>
            <a:ext cx="2602736" cy="514040"/>
          </a:xfrm>
          <a:custGeom>
            <a:avLst/>
            <a:gdLst/>
            <a:ahLst/>
            <a:cxnLst/>
            <a:rect r="r" b="b" t="t" l="l"/>
            <a:pathLst>
              <a:path h="514040" w="2602736">
                <a:moveTo>
                  <a:pt x="0" y="0"/>
                </a:moveTo>
                <a:lnTo>
                  <a:pt x="2602736" y="0"/>
                </a:lnTo>
                <a:lnTo>
                  <a:pt x="2602736" y="514041"/>
                </a:lnTo>
                <a:lnTo>
                  <a:pt x="0" y="514041"/>
                </a:lnTo>
                <a:lnTo>
                  <a:pt x="0" y="0"/>
                </a:lnTo>
                <a:close/>
              </a:path>
            </a:pathLst>
          </a:custGeom>
          <a:blipFill>
            <a:blip r:embed="rId2"/>
            <a:stretch>
              <a:fillRect l="0" t="0" r="0" b="0"/>
            </a:stretch>
          </a:blipFill>
        </p:spPr>
      </p:sp>
      <p:grpSp>
        <p:nvGrpSpPr>
          <p:cNvPr name="Group 13" id="13"/>
          <p:cNvGrpSpPr>
            <a:grpSpLocks noChangeAspect="true"/>
          </p:cNvGrpSpPr>
          <p:nvPr/>
        </p:nvGrpSpPr>
        <p:grpSpPr>
          <a:xfrm rot="0">
            <a:off x="4806474" y="3932870"/>
            <a:ext cx="2374292" cy="4697945"/>
            <a:chOff x="0" y="0"/>
            <a:chExt cx="2620010" cy="5184140"/>
          </a:xfrm>
        </p:grpSpPr>
        <p:sp>
          <p:nvSpPr>
            <p:cNvPr name="Freeform 14" id="1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5" id="1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2814" t="0" r="-2814" b="0"/>
              </a:stretch>
            </a:blipFill>
          </p:spPr>
        </p:sp>
        <p:sp>
          <p:nvSpPr>
            <p:cNvPr name="Freeform 16" id="1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7" id="1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8" id="1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9" id="1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0" id="2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1" id="2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2" id="2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23" id="23"/>
          <p:cNvGrpSpPr>
            <a:grpSpLocks noChangeAspect="true"/>
          </p:cNvGrpSpPr>
          <p:nvPr/>
        </p:nvGrpSpPr>
        <p:grpSpPr>
          <a:xfrm rot="0">
            <a:off x="11078342" y="3932870"/>
            <a:ext cx="2309913" cy="4570560"/>
            <a:chOff x="0" y="0"/>
            <a:chExt cx="2620010" cy="5184140"/>
          </a:xfrm>
        </p:grpSpPr>
        <p:sp>
          <p:nvSpPr>
            <p:cNvPr name="Freeform 24" id="2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5" id="2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38" t="0" r="-38" b="0"/>
              </a:stretch>
            </a:blipFill>
          </p:spPr>
        </p:sp>
        <p:sp>
          <p:nvSpPr>
            <p:cNvPr name="Freeform 26" id="2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27" id="2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28" id="2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29" id="2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30" id="3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31" id="3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32" id="3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Freeform 33" id="33"/>
          <p:cNvSpPr/>
          <p:nvPr/>
        </p:nvSpPr>
        <p:spPr>
          <a:xfrm flipH="false" flipV="false" rot="0">
            <a:off x="10931930" y="8373795"/>
            <a:ext cx="2602736" cy="514040"/>
          </a:xfrm>
          <a:custGeom>
            <a:avLst/>
            <a:gdLst/>
            <a:ahLst/>
            <a:cxnLst/>
            <a:rect r="r" b="b" t="t" l="l"/>
            <a:pathLst>
              <a:path h="514040" w="2602736">
                <a:moveTo>
                  <a:pt x="0" y="0"/>
                </a:moveTo>
                <a:lnTo>
                  <a:pt x="2602736" y="0"/>
                </a:lnTo>
                <a:lnTo>
                  <a:pt x="2602736" y="514040"/>
                </a:lnTo>
                <a:lnTo>
                  <a:pt x="0" y="514040"/>
                </a:lnTo>
                <a:lnTo>
                  <a:pt x="0" y="0"/>
                </a:lnTo>
                <a:close/>
              </a:path>
            </a:pathLst>
          </a:custGeom>
          <a:blipFill>
            <a:blip r:embed="rId2"/>
            <a:stretch>
              <a:fillRect l="0" t="0" r="0" b="0"/>
            </a:stretch>
          </a:blipFill>
        </p:spPr>
      </p:sp>
      <p:sp>
        <p:nvSpPr>
          <p:cNvPr name="TextBox 34" id="34"/>
          <p:cNvSpPr txBox="true"/>
          <p:nvPr/>
        </p:nvSpPr>
        <p:spPr>
          <a:xfrm rot="0">
            <a:off x="4049314" y="2656665"/>
            <a:ext cx="4059275" cy="1056235"/>
          </a:xfrm>
          <a:prstGeom prst="rect">
            <a:avLst/>
          </a:prstGeom>
        </p:spPr>
        <p:txBody>
          <a:bodyPr anchor="t" rtlCol="false" tIns="0" lIns="0" bIns="0" rIns="0">
            <a:spAutoFit/>
          </a:bodyPr>
          <a:lstStyle/>
          <a:p>
            <a:pPr algn="ctr">
              <a:lnSpc>
                <a:spcPts val="2228"/>
              </a:lnSpc>
            </a:pPr>
            <a:r>
              <a:rPr lang="en-US" sz="1592" spc="-31">
                <a:solidFill>
                  <a:srgbClr val="051D40"/>
                </a:solidFill>
                <a:latin typeface="Poppins Bold"/>
              </a:rPr>
              <a:t>Sign Up and Sign In:</a:t>
            </a:r>
          </a:p>
          <a:p>
            <a:pPr algn="just">
              <a:lnSpc>
                <a:spcPts val="2085"/>
              </a:lnSpc>
            </a:pPr>
            <a:r>
              <a:rPr lang="en-US" sz="1489" spc="-29">
                <a:solidFill>
                  <a:srgbClr val="051D40"/>
                </a:solidFill>
                <a:latin typeface="Poppins Semi-Bold"/>
              </a:rPr>
              <a:t>Customers can create an account and log in securely.</a:t>
            </a:r>
          </a:p>
          <a:p>
            <a:pPr algn="just">
              <a:lnSpc>
                <a:spcPts val="2085"/>
              </a:lnSpc>
            </a:pPr>
          </a:p>
        </p:txBody>
      </p:sp>
      <p:sp>
        <p:nvSpPr>
          <p:cNvPr name="TextBox 35" id="35"/>
          <p:cNvSpPr txBox="true"/>
          <p:nvPr/>
        </p:nvSpPr>
        <p:spPr>
          <a:xfrm rot="0">
            <a:off x="4606922" y="536362"/>
            <a:ext cx="9074156" cy="1784776"/>
          </a:xfrm>
          <a:prstGeom prst="rect">
            <a:avLst/>
          </a:prstGeom>
        </p:spPr>
        <p:txBody>
          <a:bodyPr anchor="t" rtlCol="false" tIns="0" lIns="0" bIns="0" rIns="0">
            <a:spAutoFit/>
          </a:bodyPr>
          <a:lstStyle/>
          <a:p>
            <a:pPr algn="ctr">
              <a:lnSpc>
                <a:spcPts val="7151"/>
              </a:lnSpc>
            </a:pPr>
            <a:r>
              <a:rPr lang="en-US" sz="5108">
                <a:solidFill>
                  <a:srgbClr val="FDFDFD"/>
                </a:solidFill>
                <a:latin typeface="Open Sans Extra Bold"/>
              </a:rPr>
              <a:t>Customers Panel</a:t>
            </a:r>
          </a:p>
          <a:p>
            <a:pPr algn="ctr" marL="0" indent="0" lvl="0">
              <a:lnSpc>
                <a:spcPts val="7151"/>
              </a:lnSpc>
              <a:spcBef>
                <a:spcPct val="0"/>
              </a:spcBef>
            </a:pPr>
          </a:p>
        </p:txBody>
      </p:sp>
      <p:sp>
        <p:nvSpPr>
          <p:cNvPr name="TextBox 36" id="36"/>
          <p:cNvSpPr txBox="true"/>
          <p:nvPr/>
        </p:nvSpPr>
        <p:spPr>
          <a:xfrm rot="0">
            <a:off x="5664646" y="1702186"/>
            <a:ext cx="6958709" cy="785844"/>
          </a:xfrm>
          <a:prstGeom prst="rect">
            <a:avLst/>
          </a:prstGeom>
        </p:spPr>
        <p:txBody>
          <a:bodyPr anchor="t" rtlCol="false" tIns="0" lIns="0" bIns="0" rIns="0">
            <a:spAutoFit/>
          </a:bodyPr>
          <a:lstStyle/>
          <a:p>
            <a:pPr algn="ctr" marL="0" indent="0" lvl="0">
              <a:lnSpc>
                <a:spcPts val="6459"/>
              </a:lnSpc>
              <a:spcBef>
                <a:spcPct val="0"/>
              </a:spcBef>
            </a:pPr>
            <a:r>
              <a:rPr lang="en-US" sz="4613">
                <a:solidFill>
                  <a:srgbClr val="145DA0"/>
                </a:solidFill>
                <a:latin typeface="Open Sans Extra Bold"/>
              </a:rPr>
              <a:t>Account Management:</a:t>
            </a:r>
          </a:p>
        </p:txBody>
      </p:sp>
      <p:sp>
        <p:nvSpPr>
          <p:cNvPr name="TextBox 37" id="37"/>
          <p:cNvSpPr txBox="true"/>
          <p:nvPr/>
        </p:nvSpPr>
        <p:spPr>
          <a:xfrm rot="0">
            <a:off x="17259300" y="9470754"/>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FFFFFF"/>
                </a:solidFill>
                <a:latin typeface="Poppins"/>
              </a:rPr>
              <a:t>05</a:t>
            </a:r>
          </a:p>
        </p:txBody>
      </p:sp>
      <p:sp>
        <p:nvSpPr>
          <p:cNvPr name="TextBox 38" id="38"/>
          <p:cNvSpPr txBox="true"/>
          <p:nvPr/>
        </p:nvSpPr>
        <p:spPr>
          <a:xfrm rot="0">
            <a:off x="9468678" y="2666190"/>
            <a:ext cx="5192442" cy="1047604"/>
          </a:xfrm>
          <a:prstGeom prst="rect">
            <a:avLst/>
          </a:prstGeom>
        </p:spPr>
        <p:txBody>
          <a:bodyPr anchor="t" rtlCol="false" tIns="0" lIns="0" bIns="0" rIns="0">
            <a:spAutoFit/>
          </a:bodyPr>
          <a:lstStyle/>
          <a:p>
            <a:pPr algn="ctr">
              <a:lnSpc>
                <a:spcPts val="2178"/>
              </a:lnSpc>
            </a:pPr>
            <a:r>
              <a:rPr lang="en-US" sz="1555" spc="-31">
                <a:solidFill>
                  <a:srgbClr val="051D40"/>
                </a:solidFill>
                <a:latin typeface="Poppins Bold"/>
              </a:rPr>
              <a:t>Profile and History</a:t>
            </a:r>
          </a:p>
          <a:p>
            <a:pPr algn="just">
              <a:lnSpc>
                <a:spcPts val="2038"/>
              </a:lnSpc>
              <a:spcBef>
                <a:spcPct val="0"/>
              </a:spcBef>
            </a:pPr>
            <a:r>
              <a:rPr lang="en-US" sz="1455" spc="-29">
                <a:solidFill>
                  <a:srgbClr val="051D40"/>
                </a:solidFill>
                <a:latin typeface="Poppins Semi-Bold"/>
              </a:rPr>
              <a:t>Customers can view and update their profile information and access their ride and delivery request history.</a:t>
            </a:r>
          </a:p>
          <a:p>
            <a:pPr algn="just" marL="0" indent="0" lvl="0">
              <a:lnSpc>
                <a:spcPts val="2038"/>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6223100" y="6194705"/>
            <a:ext cx="5841799" cy="1153755"/>
          </a:xfrm>
          <a:custGeom>
            <a:avLst/>
            <a:gdLst/>
            <a:ahLst/>
            <a:cxnLst/>
            <a:rect r="r" b="b" t="t" l="l"/>
            <a:pathLst>
              <a:path h="1153755" w="5841799">
                <a:moveTo>
                  <a:pt x="0" y="0"/>
                </a:moveTo>
                <a:lnTo>
                  <a:pt x="5841800" y="0"/>
                </a:lnTo>
                <a:lnTo>
                  <a:pt x="5841800" y="1153756"/>
                </a:lnTo>
                <a:lnTo>
                  <a:pt x="0" y="1153756"/>
                </a:lnTo>
                <a:lnTo>
                  <a:pt x="0" y="0"/>
                </a:lnTo>
                <a:close/>
              </a:path>
            </a:pathLst>
          </a:custGeom>
          <a:blipFill>
            <a:blip r:embed="rId2"/>
            <a:stretch>
              <a:fillRect l="0" t="0" r="0" b="0"/>
            </a:stretch>
          </a:blipFill>
        </p:spPr>
      </p:sp>
      <p:grpSp>
        <p:nvGrpSpPr>
          <p:cNvPr name="Group 3" id="3"/>
          <p:cNvGrpSpPr/>
          <p:nvPr/>
        </p:nvGrpSpPr>
        <p:grpSpPr>
          <a:xfrm rot="0">
            <a:off x="2185443" y="1787911"/>
            <a:ext cx="13917114" cy="7538391"/>
            <a:chOff x="0" y="0"/>
            <a:chExt cx="3702910" cy="2005731"/>
          </a:xfrm>
        </p:grpSpPr>
        <p:sp>
          <p:nvSpPr>
            <p:cNvPr name="Freeform 4" id="4"/>
            <p:cNvSpPr/>
            <p:nvPr/>
          </p:nvSpPr>
          <p:spPr>
            <a:xfrm flipH="false" flipV="false" rot="0">
              <a:off x="0" y="0"/>
              <a:ext cx="3702910" cy="2005731"/>
            </a:xfrm>
            <a:custGeom>
              <a:avLst/>
              <a:gdLst/>
              <a:ahLst/>
              <a:cxnLst/>
              <a:rect r="r" b="b" t="t" l="l"/>
              <a:pathLst>
                <a:path h="2005731" w="3702910">
                  <a:moveTo>
                    <a:pt x="24477" y="0"/>
                  </a:moveTo>
                  <a:lnTo>
                    <a:pt x="3678433" y="0"/>
                  </a:lnTo>
                  <a:cubicBezTo>
                    <a:pt x="3684925" y="0"/>
                    <a:pt x="3691151" y="2579"/>
                    <a:pt x="3695741" y="7169"/>
                  </a:cubicBezTo>
                  <a:cubicBezTo>
                    <a:pt x="3700331" y="11759"/>
                    <a:pt x="3702910" y="17985"/>
                    <a:pt x="3702910" y="24477"/>
                  </a:cubicBezTo>
                  <a:lnTo>
                    <a:pt x="3702910" y="1981254"/>
                  </a:lnTo>
                  <a:cubicBezTo>
                    <a:pt x="3702910" y="1994772"/>
                    <a:pt x="3691951" y="2005731"/>
                    <a:pt x="3678433" y="2005731"/>
                  </a:cubicBezTo>
                  <a:lnTo>
                    <a:pt x="24477" y="2005731"/>
                  </a:lnTo>
                  <a:cubicBezTo>
                    <a:pt x="10959" y="2005731"/>
                    <a:pt x="0" y="1994772"/>
                    <a:pt x="0" y="1981254"/>
                  </a:cubicBezTo>
                  <a:lnTo>
                    <a:pt x="0" y="24477"/>
                  </a:lnTo>
                  <a:cubicBezTo>
                    <a:pt x="0" y="10959"/>
                    <a:pt x="10959" y="0"/>
                    <a:pt x="24477" y="0"/>
                  </a:cubicBezTo>
                  <a:close/>
                </a:path>
              </a:pathLst>
            </a:custGeom>
            <a:solidFill>
              <a:srgbClr val="FDFDFD"/>
            </a:solidFill>
          </p:spPr>
        </p:sp>
        <p:sp>
          <p:nvSpPr>
            <p:cNvPr name="TextBox 5" id="5"/>
            <p:cNvSpPr txBox="true"/>
            <p:nvPr/>
          </p:nvSpPr>
          <p:spPr>
            <a:xfrm>
              <a:off x="0" y="-38100"/>
              <a:ext cx="3702910" cy="2043831"/>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6" id="6"/>
          <p:cNvGrpSpPr/>
          <p:nvPr/>
        </p:nvGrpSpPr>
        <p:grpSpPr>
          <a:xfrm rot="0">
            <a:off x="-2123887" y="-2346523"/>
            <a:ext cx="4693046" cy="469304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5573718" y="7940477"/>
            <a:ext cx="4693046" cy="469304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2336372" y="8378449"/>
            <a:ext cx="3524831" cy="696154"/>
          </a:xfrm>
          <a:custGeom>
            <a:avLst/>
            <a:gdLst/>
            <a:ahLst/>
            <a:cxnLst/>
            <a:rect r="r" b="b" t="t" l="l"/>
            <a:pathLst>
              <a:path h="696154" w="3524831">
                <a:moveTo>
                  <a:pt x="0" y="0"/>
                </a:moveTo>
                <a:lnTo>
                  <a:pt x="3524831" y="0"/>
                </a:lnTo>
                <a:lnTo>
                  <a:pt x="3524831" y="696154"/>
                </a:lnTo>
                <a:lnTo>
                  <a:pt x="0" y="696154"/>
                </a:lnTo>
                <a:lnTo>
                  <a:pt x="0" y="0"/>
                </a:lnTo>
                <a:close/>
              </a:path>
            </a:pathLst>
          </a:custGeom>
          <a:blipFill>
            <a:blip r:embed="rId2"/>
            <a:stretch>
              <a:fillRect l="0" t="0" r="0" b="0"/>
            </a:stretch>
          </a:blipFill>
        </p:spPr>
      </p:sp>
      <p:grpSp>
        <p:nvGrpSpPr>
          <p:cNvPr name="Group 13" id="13"/>
          <p:cNvGrpSpPr>
            <a:grpSpLocks noChangeAspect="true"/>
          </p:cNvGrpSpPr>
          <p:nvPr/>
        </p:nvGrpSpPr>
        <p:grpSpPr>
          <a:xfrm rot="0">
            <a:off x="2792926" y="3122394"/>
            <a:ext cx="2749194" cy="5439752"/>
            <a:chOff x="0" y="0"/>
            <a:chExt cx="2620010" cy="5184140"/>
          </a:xfrm>
        </p:grpSpPr>
        <p:sp>
          <p:nvSpPr>
            <p:cNvPr name="Freeform 14" id="1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5" id="1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38" t="0" r="-38" b="0"/>
              </a:stretch>
            </a:blipFill>
          </p:spPr>
        </p:sp>
        <p:sp>
          <p:nvSpPr>
            <p:cNvPr name="Freeform 16" id="1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7" id="1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8" id="1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9" id="1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0" id="2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1" id="2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2" id="2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Freeform 23" id="23"/>
          <p:cNvSpPr/>
          <p:nvPr/>
        </p:nvSpPr>
        <p:spPr>
          <a:xfrm flipH="false" flipV="false" rot="0">
            <a:off x="6813121" y="5982538"/>
            <a:ext cx="4661759" cy="1957939"/>
          </a:xfrm>
          <a:custGeom>
            <a:avLst/>
            <a:gdLst/>
            <a:ahLst/>
            <a:cxnLst/>
            <a:rect r="r" b="b" t="t" l="l"/>
            <a:pathLst>
              <a:path h="1957939" w="4661759">
                <a:moveTo>
                  <a:pt x="0" y="0"/>
                </a:moveTo>
                <a:lnTo>
                  <a:pt x="4661758" y="0"/>
                </a:lnTo>
                <a:lnTo>
                  <a:pt x="4661758" y="1957939"/>
                </a:lnTo>
                <a:lnTo>
                  <a:pt x="0" y="19579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4" id="24"/>
          <p:cNvGrpSpPr>
            <a:grpSpLocks noChangeAspect="true"/>
          </p:cNvGrpSpPr>
          <p:nvPr/>
        </p:nvGrpSpPr>
        <p:grpSpPr>
          <a:xfrm rot="0">
            <a:off x="12694227" y="3160283"/>
            <a:ext cx="2749194" cy="5439752"/>
            <a:chOff x="0" y="0"/>
            <a:chExt cx="2620010" cy="5184140"/>
          </a:xfrm>
        </p:grpSpPr>
        <p:sp>
          <p:nvSpPr>
            <p:cNvPr name="Freeform 25" id="2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6" id="26"/>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3448" t="0" r="-3448" b="0"/>
              </a:stretch>
            </a:blipFill>
          </p:spPr>
        </p:sp>
        <p:sp>
          <p:nvSpPr>
            <p:cNvPr name="Freeform 27" id="2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28" id="28"/>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29" id="2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30" id="3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31" id="3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32" id="3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33" id="3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Freeform 34" id="34"/>
          <p:cNvSpPr/>
          <p:nvPr/>
        </p:nvSpPr>
        <p:spPr>
          <a:xfrm flipH="false" flipV="false" rot="0">
            <a:off x="12306408" y="8218427"/>
            <a:ext cx="3524831" cy="696154"/>
          </a:xfrm>
          <a:custGeom>
            <a:avLst/>
            <a:gdLst/>
            <a:ahLst/>
            <a:cxnLst/>
            <a:rect r="r" b="b" t="t" l="l"/>
            <a:pathLst>
              <a:path h="696154" w="3524831">
                <a:moveTo>
                  <a:pt x="0" y="0"/>
                </a:moveTo>
                <a:lnTo>
                  <a:pt x="3524831" y="0"/>
                </a:lnTo>
                <a:lnTo>
                  <a:pt x="3524831" y="696154"/>
                </a:lnTo>
                <a:lnTo>
                  <a:pt x="0" y="696154"/>
                </a:lnTo>
                <a:lnTo>
                  <a:pt x="0" y="0"/>
                </a:lnTo>
                <a:close/>
              </a:path>
            </a:pathLst>
          </a:custGeom>
          <a:blipFill>
            <a:blip r:embed="rId2"/>
            <a:stretch>
              <a:fillRect l="0" t="0" r="0" b="0"/>
            </a:stretch>
          </a:blipFill>
        </p:spPr>
      </p:sp>
      <p:sp>
        <p:nvSpPr>
          <p:cNvPr name="TextBox 35" id="35"/>
          <p:cNvSpPr txBox="true"/>
          <p:nvPr/>
        </p:nvSpPr>
        <p:spPr>
          <a:xfrm rot="0">
            <a:off x="5861203" y="3341182"/>
            <a:ext cx="6565595" cy="2538977"/>
          </a:xfrm>
          <a:prstGeom prst="rect">
            <a:avLst/>
          </a:prstGeom>
        </p:spPr>
        <p:txBody>
          <a:bodyPr anchor="t" rtlCol="false" tIns="0" lIns="0" bIns="0" rIns="0">
            <a:spAutoFit/>
          </a:bodyPr>
          <a:lstStyle/>
          <a:p>
            <a:pPr algn="just">
              <a:lnSpc>
                <a:spcPts val="2856"/>
              </a:lnSpc>
            </a:pPr>
            <a:r>
              <a:rPr lang="en-US" sz="2040" spc="-40">
                <a:solidFill>
                  <a:srgbClr val="051D40"/>
                </a:solidFill>
                <a:latin typeface="Poppins Bold"/>
              </a:rPr>
              <a:t>Ride Order: </a:t>
            </a:r>
          </a:p>
          <a:p>
            <a:pPr algn="just">
              <a:lnSpc>
                <a:spcPts val="2856"/>
              </a:lnSpc>
            </a:pPr>
            <a:r>
              <a:rPr lang="en-US" sz="2040" spc="-40">
                <a:solidFill>
                  <a:srgbClr val="051D40"/>
                </a:solidFill>
                <a:latin typeface="Poppins Semi-Bold"/>
              </a:rPr>
              <a:t>Customers can request rides from one location to another.</a:t>
            </a:r>
          </a:p>
          <a:p>
            <a:pPr algn="just">
              <a:lnSpc>
                <a:spcPts val="2856"/>
              </a:lnSpc>
            </a:pPr>
            <a:r>
              <a:rPr lang="en-US" sz="2040" spc="-40">
                <a:solidFill>
                  <a:srgbClr val="051D40"/>
                </a:solidFill>
                <a:latin typeface="Poppins Bold"/>
              </a:rPr>
              <a:t>Parcel Delivery: </a:t>
            </a:r>
          </a:p>
          <a:p>
            <a:pPr algn="just">
              <a:lnSpc>
                <a:spcPts val="2856"/>
              </a:lnSpc>
            </a:pPr>
            <a:r>
              <a:rPr lang="en-US" sz="2040" spc="-40">
                <a:solidFill>
                  <a:srgbClr val="051D40"/>
                </a:solidFill>
                <a:latin typeface="Poppins Semi-Bold"/>
              </a:rPr>
              <a:t>Customers can request the delivery of parcels from one location to another.</a:t>
            </a:r>
          </a:p>
          <a:p>
            <a:pPr algn="just" marL="0" indent="0" lvl="0">
              <a:lnSpc>
                <a:spcPts val="2856"/>
              </a:lnSpc>
              <a:spcBef>
                <a:spcPct val="0"/>
              </a:spcBef>
            </a:pPr>
          </a:p>
        </p:txBody>
      </p:sp>
      <p:sp>
        <p:nvSpPr>
          <p:cNvPr name="TextBox 36" id="36"/>
          <p:cNvSpPr txBox="true"/>
          <p:nvPr/>
        </p:nvSpPr>
        <p:spPr>
          <a:xfrm rot="0">
            <a:off x="4606922" y="536362"/>
            <a:ext cx="9074156" cy="879901"/>
          </a:xfrm>
          <a:prstGeom prst="rect">
            <a:avLst/>
          </a:prstGeom>
        </p:spPr>
        <p:txBody>
          <a:bodyPr anchor="t" rtlCol="false" tIns="0" lIns="0" bIns="0" rIns="0">
            <a:spAutoFit/>
          </a:bodyPr>
          <a:lstStyle/>
          <a:p>
            <a:pPr algn="ctr" marL="0" indent="0" lvl="0">
              <a:lnSpc>
                <a:spcPts val="7151"/>
              </a:lnSpc>
              <a:spcBef>
                <a:spcPct val="0"/>
              </a:spcBef>
            </a:pPr>
            <a:r>
              <a:rPr lang="en-US" sz="5108">
                <a:solidFill>
                  <a:srgbClr val="FDFDFD"/>
                </a:solidFill>
                <a:latin typeface="Open Sans Extra Bold"/>
              </a:rPr>
              <a:t>Customers Panel</a:t>
            </a:r>
          </a:p>
        </p:txBody>
      </p:sp>
      <p:sp>
        <p:nvSpPr>
          <p:cNvPr name="TextBox 37" id="37"/>
          <p:cNvSpPr txBox="true"/>
          <p:nvPr/>
        </p:nvSpPr>
        <p:spPr>
          <a:xfrm rot="0">
            <a:off x="5892800" y="1914959"/>
            <a:ext cx="6502400" cy="879901"/>
          </a:xfrm>
          <a:prstGeom prst="rect">
            <a:avLst/>
          </a:prstGeom>
        </p:spPr>
        <p:txBody>
          <a:bodyPr anchor="t" rtlCol="false" tIns="0" lIns="0" bIns="0" rIns="0">
            <a:spAutoFit/>
          </a:bodyPr>
          <a:lstStyle/>
          <a:p>
            <a:pPr algn="ctr" marL="0" indent="0" lvl="0">
              <a:lnSpc>
                <a:spcPts val="7151"/>
              </a:lnSpc>
              <a:spcBef>
                <a:spcPct val="0"/>
              </a:spcBef>
            </a:pPr>
            <a:r>
              <a:rPr lang="en-US" sz="5108">
                <a:solidFill>
                  <a:srgbClr val="145DA0"/>
                </a:solidFill>
                <a:latin typeface="Open Sans Extra Bold"/>
              </a:rPr>
              <a:t>Service Requests</a:t>
            </a:r>
          </a:p>
        </p:txBody>
      </p:sp>
      <p:sp>
        <p:nvSpPr>
          <p:cNvPr name="TextBox 38" id="38"/>
          <p:cNvSpPr txBox="true"/>
          <p:nvPr/>
        </p:nvSpPr>
        <p:spPr>
          <a:xfrm rot="0">
            <a:off x="17259300" y="9470754"/>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FFFFFF"/>
                </a:solidFill>
                <a:latin typeface="Poppins"/>
              </a:rPr>
              <a:t>06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6223100" y="6194705"/>
            <a:ext cx="5841799" cy="1153755"/>
          </a:xfrm>
          <a:custGeom>
            <a:avLst/>
            <a:gdLst/>
            <a:ahLst/>
            <a:cxnLst/>
            <a:rect r="r" b="b" t="t" l="l"/>
            <a:pathLst>
              <a:path h="1153755" w="5841799">
                <a:moveTo>
                  <a:pt x="0" y="0"/>
                </a:moveTo>
                <a:lnTo>
                  <a:pt x="5841800" y="0"/>
                </a:lnTo>
                <a:lnTo>
                  <a:pt x="5841800" y="1153756"/>
                </a:lnTo>
                <a:lnTo>
                  <a:pt x="0" y="1153756"/>
                </a:lnTo>
                <a:lnTo>
                  <a:pt x="0" y="0"/>
                </a:lnTo>
                <a:close/>
              </a:path>
            </a:pathLst>
          </a:custGeom>
          <a:blipFill>
            <a:blip r:embed="rId2"/>
            <a:stretch>
              <a:fillRect l="0" t="0" r="0" b="0"/>
            </a:stretch>
          </a:blipFill>
        </p:spPr>
      </p:sp>
      <p:grpSp>
        <p:nvGrpSpPr>
          <p:cNvPr name="Group 3" id="3"/>
          <p:cNvGrpSpPr/>
          <p:nvPr/>
        </p:nvGrpSpPr>
        <p:grpSpPr>
          <a:xfrm rot="0">
            <a:off x="2185443" y="1787911"/>
            <a:ext cx="13917114" cy="7538391"/>
            <a:chOff x="0" y="0"/>
            <a:chExt cx="3702910" cy="2005731"/>
          </a:xfrm>
        </p:grpSpPr>
        <p:sp>
          <p:nvSpPr>
            <p:cNvPr name="Freeform 4" id="4"/>
            <p:cNvSpPr/>
            <p:nvPr/>
          </p:nvSpPr>
          <p:spPr>
            <a:xfrm flipH="false" flipV="false" rot="0">
              <a:off x="0" y="0"/>
              <a:ext cx="3702910" cy="2005731"/>
            </a:xfrm>
            <a:custGeom>
              <a:avLst/>
              <a:gdLst/>
              <a:ahLst/>
              <a:cxnLst/>
              <a:rect r="r" b="b" t="t" l="l"/>
              <a:pathLst>
                <a:path h="2005731" w="3702910">
                  <a:moveTo>
                    <a:pt x="24477" y="0"/>
                  </a:moveTo>
                  <a:lnTo>
                    <a:pt x="3678433" y="0"/>
                  </a:lnTo>
                  <a:cubicBezTo>
                    <a:pt x="3684925" y="0"/>
                    <a:pt x="3691151" y="2579"/>
                    <a:pt x="3695741" y="7169"/>
                  </a:cubicBezTo>
                  <a:cubicBezTo>
                    <a:pt x="3700331" y="11759"/>
                    <a:pt x="3702910" y="17985"/>
                    <a:pt x="3702910" y="24477"/>
                  </a:cubicBezTo>
                  <a:lnTo>
                    <a:pt x="3702910" y="1981254"/>
                  </a:lnTo>
                  <a:cubicBezTo>
                    <a:pt x="3702910" y="1994772"/>
                    <a:pt x="3691951" y="2005731"/>
                    <a:pt x="3678433" y="2005731"/>
                  </a:cubicBezTo>
                  <a:lnTo>
                    <a:pt x="24477" y="2005731"/>
                  </a:lnTo>
                  <a:cubicBezTo>
                    <a:pt x="10959" y="2005731"/>
                    <a:pt x="0" y="1994772"/>
                    <a:pt x="0" y="1981254"/>
                  </a:cubicBezTo>
                  <a:lnTo>
                    <a:pt x="0" y="24477"/>
                  </a:lnTo>
                  <a:cubicBezTo>
                    <a:pt x="0" y="10959"/>
                    <a:pt x="10959" y="0"/>
                    <a:pt x="24477" y="0"/>
                  </a:cubicBezTo>
                  <a:close/>
                </a:path>
              </a:pathLst>
            </a:custGeom>
            <a:solidFill>
              <a:srgbClr val="FDFDFD"/>
            </a:solidFill>
          </p:spPr>
        </p:sp>
        <p:sp>
          <p:nvSpPr>
            <p:cNvPr name="TextBox 5" id="5"/>
            <p:cNvSpPr txBox="true"/>
            <p:nvPr/>
          </p:nvSpPr>
          <p:spPr>
            <a:xfrm>
              <a:off x="0" y="-38100"/>
              <a:ext cx="3702910" cy="2043831"/>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6" id="6"/>
          <p:cNvGrpSpPr/>
          <p:nvPr/>
        </p:nvGrpSpPr>
        <p:grpSpPr>
          <a:xfrm rot="0">
            <a:off x="-2123887" y="-2346523"/>
            <a:ext cx="4693046" cy="469304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5573718" y="7940477"/>
            <a:ext cx="4693046" cy="469304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13325929" y="3510872"/>
            <a:ext cx="710297" cy="125782"/>
          </a:xfrm>
          <a:custGeom>
            <a:avLst/>
            <a:gdLst/>
            <a:ahLst/>
            <a:cxnLst/>
            <a:rect r="r" b="b" t="t" l="l"/>
            <a:pathLst>
              <a:path h="125782" w="710297">
                <a:moveTo>
                  <a:pt x="0" y="0"/>
                </a:moveTo>
                <a:lnTo>
                  <a:pt x="710298" y="0"/>
                </a:lnTo>
                <a:lnTo>
                  <a:pt x="710298" y="125781"/>
                </a:lnTo>
                <a:lnTo>
                  <a:pt x="0" y="125781"/>
                </a:lnTo>
                <a:lnTo>
                  <a:pt x="0" y="0"/>
                </a:lnTo>
                <a:close/>
              </a:path>
            </a:pathLst>
          </a:custGeom>
          <a:blipFill>
            <a:blip r:embed="rId3"/>
            <a:stretch>
              <a:fillRect l="0" t="0" r="0" b="0"/>
            </a:stretch>
          </a:blipFill>
        </p:spPr>
      </p:sp>
      <p:sp>
        <p:nvSpPr>
          <p:cNvPr name="Freeform 13" id="13"/>
          <p:cNvSpPr/>
          <p:nvPr/>
        </p:nvSpPr>
        <p:spPr>
          <a:xfrm flipH="false" flipV="false" rot="0">
            <a:off x="11972687" y="7930952"/>
            <a:ext cx="3524831" cy="696154"/>
          </a:xfrm>
          <a:custGeom>
            <a:avLst/>
            <a:gdLst/>
            <a:ahLst/>
            <a:cxnLst/>
            <a:rect r="r" b="b" t="t" l="l"/>
            <a:pathLst>
              <a:path h="696154" w="3524831">
                <a:moveTo>
                  <a:pt x="0" y="0"/>
                </a:moveTo>
                <a:lnTo>
                  <a:pt x="3524831" y="0"/>
                </a:lnTo>
                <a:lnTo>
                  <a:pt x="3524831" y="696154"/>
                </a:lnTo>
                <a:lnTo>
                  <a:pt x="0" y="696154"/>
                </a:lnTo>
                <a:lnTo>
                  <a:pt x="0" y="0"/>
                </a:lnTo>
                <a:close/>
              </a:path>
            </a:pathLst>
          </a:custGeom>
          <a:blipFill>
            <a:blip r:embed="rId2"/>
            <a:stretch>
              <a:fillRect l="0" t="0" r="0" b="0"/>
            </a:stretch>
          </a:blipFill>
        </p:spPr>
      </p:sp>
      <p:grpSp>
        <p:nvGrpSpPr>
          <p:cNvPr name="Group 14" id="14"/>
          <p:cNvGrpSpPr>
            <a:grpSpLocks noChangeAspect="true"/>
          </p:cNvGrpSpPr>
          <p:nvPr/>
        </p:nvGrpSpPr>
        <p:grpSpPr>
          <a:xfrm rot="0">
            <a:off x="12306481" y="2865208"/>
            <a:ext cx="2749194" cy="5439752"/>
            <a:chOff x="0" y="0"/>
            <a:chExt cx="2620010" cy="5184140"/>
          </a:xfrm>
        </p:grpSpPr>
        <p:sp>
          <p:nvSpPr>
            <p:cNvPr name="Freeform 15" id="15"/>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6" id="16"/>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0" t="0" r="-6527" b="0"/>
              </a:stretch>
            </a:blipFill>
          </p:spPr>
        </p:sp>
        <p:sp>
          <p:nvSpPr>
            <p:cNvPr name="Freeform 17" id="17"/>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8" id="18"/>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9" id="19"/>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20" id="20"/>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1" id="21"/>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2" id="22"/>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3" id="23"/>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24" id="24"/>
          <p:cNvGrpSpPr/>
          <p:nvPr/>
        </p:nvGrpSpPr>
        <p:grpSpPr>
          <a:xfrm rot="0">
            <a:off x="4328117" y="4055100"/>
            <a:ext cx="2958583" cy="3179603"/>
            <a:chOff x="0" y="0"/>
            <a:chExt cx="1036238" cy="1113650"/>
          </a:xfrm>
        </p:grpSpPr>
        <p:sp>
          <p:nvSpPr>
            <p:cNvPr name="Freeform 25" id="25"/>
            <p:cNvSpPr/>
            <p:nvPr/>
          </p:nvSpPr>
          <p:spPr>
            <a:xfrm flipH="false" flipV="false" rot="0">
              <a:off x="0" y="0"/>
              <a:ext cx="1036238" cy="1113650"/>
            </a:xfrm>
            <a:custGeom>
              <a:avLst/>
              <a:gdLst/>
              <a:ahLst/>
              <a:cxnLst/>
              <a:rect r="r" b="b" t="t" l="l"/>
              <a:pathLst>
                <a:path h="1113650" w="1036238">
                  <a:moveTo>
                    <a:pt x="65419" y="0"/>
                  </a:moveTo>
                  <a:lnTo>
                    <a:pt x="970819" y="0"/>
                  </a:lnTo>
                  <a:cubicBezTo>
                    <a:pt x="988169" y="0"/>
                    <a:pt x="1004809" y="6892"/>
                    <a:pt x="1017077" y="19161"/>
                  </a:cubicBezTo>
                  <a:cubicBezTo>
                    <a:pt x="1029346" y="31429"/>
                    <a:pt x="1036238" y="48069"/>
                    <a:pt x="1036238" y="65419"/>
                  </a:cubicBezTo>
                  <a:lnTo>
                    <a:pt x="1036238" y="1048231"/>
                  </a:lnTo>
                  <a:cubicBezTo>
                    <a:pt x="1036238" y="1065581"/>
                    <a:pt x="1029346" y="1082221"/>
                    <a:pt x="1017077" y="1094489"/>
                  </a:cubicBezTo>
                  <a:cubicBezTo>
                    <a:pt x="1004809" y="1106758"/>
                    <a:pt x="988169" y="1113650"/>
                    <a:pt x="970819" y="1113650"/>
                  </a:cubicBezTo>
                  <a:lnTo>
                    <a:pt x="65419" y="1113650"/>
                  </a:lnTo>
                  <a:cubicBezTo>
                    <a:pt x="48069" y="1113650"/>
                    <a:pt x="31429" y="1106758"/>
                    <a:pt x="19161" y="1094489"/>
                  </a:cubicBezTo>
                  <a:cubicBezTo>
                    <a:pt x="6892" y="1082221"/>
                    <a:pt x="0" y="1065581"/>
                    <a:pt x="0" y="1048231"/>
                  </a:cubicBezTo>
                  <a:lnTo>
                    <a:pt x="0" y="65419"/>
                  </a:lnTo>
                  <a:cubicBezTo>
                    <a:pt x="0" y="48069"/>
                    <a:pt x="6892" y="31429"/>
                    <a:pt x="19161" y="19161"/>
                  </a:cubicBezTo>
                  <a:cubicBezTo>
                    <a:pt x="31429" y="6892"/>
                    <a:pt x="48069" y="0"/>
                    <a:pt x="65419" y="0"/>
                  </a:cubicBezTo>
                  <a:close/>
                </a:path>
              </a:pathLst>
            </a:custGeom>
            <a:solidFill>
              <a:srgbClr val="FDFDFD"/>
            </a:solidFill>
            <a:ln w="38100" cap="rnd">
              <a:solidFill>
                <a:srgbClr val="145DA0"/>
              </a:solidFill>
              <a:prstDash val="solid"/>
              <a:round/>
            </a:ln>
          </p:spPr>
        </p:sp>
        <p:sp>
          <p:nvSpPr>
            <p:cNvPr name="TextBox 26" id="26"/>
            <p:cNvSpPr txBox="true"/>
            <p:nvPr/>
          </p:nvSpPr>
          <p:spPr>
            <a:xfrm>
              <a:off x="0" y="-38100"/>
              <a:ext cx="1036238" cy="1151750"/>
            </a:xfrm>
            <a:prstGeom prst="rect">
              <a:avLst/>
            </a:prstGeom>
          </p:spPr>
          <p:txBody>
            <a:bodyPr anchor="ctr" rtlCol="false" tIns="38960" lIns="38960" bIns="38960" rIns="38960"/>
            <a:lstStyle/>
            <a:p>
              <a:pPr algn="ctr" marL="0" indent="0" lvl="0">
                <a:lnSpc>
                  <a:spcPts val="2660"/>
                </a:lnSpc>
                <a:spcBef>
                  <a:spcPct val="0"/>
                </a:spcBef>
              </a:pPr>
            </a:p>
          </p:txBody>
        </p:sp>
      </p:grpSp>
      <p:sp>
        <p:nvSpPr>
          <p:cNvPr name="AutoShape 27" id="27"/>
          <p:cNvSpPr/>
          <p:nvPr/>
        </p:nvSpPr>
        <p:spPr>
          <a:xfrm flipV="true">
            <a:off x="4564647" y="5796836"/>
            <a:ext cx="2294767" cy="0"/>
          </a:xfrm>
          <a:prstGeom prst="line">
            <a:avLst/>
          </a:prstGeom>
          <a:ln cap="flat" w="28575">
            <a:solidFill>
              <a:srgbClr val="145DA0"/>
            </a:solidFill>
            <a:prstDash val="solid"/>
            <a:headEnd type="none" len="sm" w="sm"/>
            <a:tailEnd type="none" len="sm" w="sm"/>
          </a:ln>
        </p:spPr>
      </p:sp>
      <p:grpSp>
        <p:nvGrpSpPr>
          <p:cNvPr name="Group 28" id="28"/>
          <p:cNvGrpSpPr/>
          <p:nvPr/>
        </p:nvGrpSpPr>
        <p:grpSpPr>
          <a:xfrm rot="0">
            <a:off x="7789599" y="4055100"/>
            <a:ext cx="2751059" cy="3179603"/>
            <a:chOff x="0" y="0"/>
            <a:chExt cx="988820" cy="1142853"/>
          </a:xfrm>
        </p:grpSpPr>
        <p:sp>
          <p:nvSpPr>
            <p:cNvPr name="Freeform 29" id="29"/>
            <p:cNvSpPr/>
            <p:nvPr/>
          </p:nvSpPr>
          <p:spPr>
            <a:xfrm flipH="false" flipV="false" rot="0">
              <a:off x="0" y="0"/>
              <a:ext cx="988820" cy="1142853"/>
            </a:xfrm>
            <a:custGeom>
              <a:avLst/>
              <a:gdLst/>
              <a:ahLst/>
              <a:cxnLst/>
              <a:rect r="r" b="b" t="t" l="l"/>
              <a:pathLst>
                <a:path h="1142853" w="988820">
                  <a:moveTo>
                    <a:pt x="70354" y="0"/>
                  </a:moveTo>
                  <a:lnTo>
                    <a:pt x="918466" y="0"/>
                  </a:lnTo>
                  <a:cubicBezTo>
                    <a:pt x="957322" y="0"/>
                    <a:pt x="988820" y="31499"/>
                    <a:pt x="988820" y="70354"/>
                  </a:cubicBezTo>
                  <a:lnTo>
                    <a:pt x="988820" y="1072499"/>
                  </a:lnTo>
                  <a:cubicBezTo>
                    <a:pt x="988820" y="1091158"/>
                    <a:pt x="981408" y="1109053"/>
                    <a:pt x="968214" y="1122247"/>
                  </a:cubicBezTo>
                  <a:cubicBezTo>
                    <a:pt x="955020" y="1135441"/>
                    <a:pt x="937125" y="1142853"/>
                    <a:pt x="918466" y="1142853"/>
                  </a:cubicBezTo>
                  <a:lnTo>
                    <a:pt x="70354" y="1142853"/>
                  </a:lnTo>
                  <a:cubicBezTo>
                    <a:pt x="31499" y="1142853"/>
                    <a:pt x="0" y="1111354"/>
                    <a:pt x="0" y="1072499"/>
                  </a:cubicBezTo>
                  <a:lnTo>
                    <a:pt x="0" y="70354"/>
                  </a:lnTo>
                  <a:cubicBezTo>
                    <a:pt x="0" y="31499"/>
                    <a:pt x="31499" y="0"/>
                    <a:pt x="70354" y="0"/>
                  </a:cubicBezTo>
                  <a:close/>
                </a:path>
              </a:pathLst>
            </a:custGeom>
            <a:solidFill>
              <a:srgbClr val="FDFDFD"/>
            </a:solidFill>
            <a:ln w="38100" cap="rnd">
              <a:solidFill>
                <a:srgbClr val="145DA0"/>
              </a:solidFill>
              <a:prstDash val="solid"/>
              <a:round/>
            </a:ln>
          </p:spPr>
        </p:sp>
        <p:sp>
          <p:nvSpPr>
            <p:cNvPr name="TextBox 30" id="30"/>
            <p:cNvSpPr txBox="true"/>
            <p:nvPr/>
          </p:nvSpPr>
          <p:spPr>
            <a:xfrm>
              <a:off x="0" y="-38100"/>
              <a:ext cx="988820" cy="1180953"/>
            </a:xfrm>
            <a:prstGeom prst="rect">
              <a:avLst/>
            </a:prstGeom>
          </p:spPr>
          <p:txBody>
            <a:bodyPr anchor="ctr" rtlCol="false" tIns="38960" lIns="38960" bIns="38960" rIns="38960"/>
            <a:lstStyle/>
            <a:p>
              <a:pPr algn="ctr" marL="0" indent="0" lvl="0">
                <a:lnSpc>
                  <a:spcPts val="2660"/>
                </a:lnSpc>
                <a:spcBef>
                  <a:spcPct val="0"/>
                </a:spcBef>
              </a:pPr>
            </a:p>
          </p:txBody>
        </p:sp>
      </p:grpSp>
      <p:sp>
        <p:nvSpPr>
          <p:cNvPr name="AutoShape 31" id="31"/>
          <p:cNvSpPr/>
          <p:nvPr/>
        </p:nvSpPr>
        <p:spPr>
          <a:xfrm>
            <a:off x="8028764" y="5766046"/>
            <a:ext cx="2236129" cy="0"/>
          </a:xfrm>
          <a:prstGeom prst="line">
            <a:avLst/>
          </a:prstGeom>
          <a:ln cap="flat" w="28575">
            <a:solidFill>
              <a:srgbClr val="145DA0"/>
            </a:solidFill>
            <a:prstDash val="solid"/>
            <a:headEnd type="none" len="sm" w="sm"/>
            <a:tailEnd type="none" len="sm" w="sm"/>
          </a:ln>
        </p:spPr>
      </p:sp>
      <p:sp>
        <p:nvSpPr>
          <p:cNvPr name="Freeform 32" id="32"/>
          <p:cNvSpPr/>
          <p:nvPr/>
        </p:nvSpPr>
        <p:spPr>
          <a:xfrm flipH="false" flipV="false" rot="0">
            <a:off x="5430857" y="4275330"/>
            <a:ext cx="745048" cy="868170"/>
          </a:xfrm>
          <a:custGeom>
            <a:avLst/>
            <a:gdLst/>
            <a:ahLst/>
            <a:cxnLst/>
            <a:rect r="r" b="b" t="t" l="l"/>
            <a:pathLst>
              <a:path h="868170" w="745048">
                <a:moveTo>
                  <a:pt x="0" y="0"/>
                </a:moveTo>
                <a:lnTo>
                  <a:pt x="745047" y="0"/>
                </a:lnTo>
                <a:lnTo>
                  <a:pt x="745047" y="868170"/>
                </a:lnTo>
                <a:lnTo>
                  <a:pt x="0" y="868170"/>
                </a:lnTo>
                <a:lnTo>
                  <a:pt x="0" y="0"/>
                </a:lnTo>
                <a:close/>
              </a:path>
            </a:pathLst>
          </a:custGeom>
          <a:blipFill>
            <a:blip r:embed="rId5"/>
            <a:stretch>
              <a:fillRect l="0" t="0" r="0" b="0"/>
            </a:stretch>
          </a:blipFill>
        </p:spPr>
      </p:sp>
      <p:sp>
        <p:nvSpPr>
          <p:cNvPr name="Freeform 33" id="33"/>
          <p:cNvSpPr/>
          <p:nvPr/>
        </p:nvSpPr>
        <p:spPr>
          <a:xfrm flipH="false" flipV="false" rot="0">
            <a:off x="8732957" y="4311361"/>
            <a:ext cx="967604" cy="832139"/>
          </a:xfrm>
          <a:custGeom>
            <a:avLst/>
            <a:gdLst/>
            <a:ahLst/>
            <a:cxnLst/>
            <a:rect r="r" b="b" t="t" l="l"/>
            <a:pathLst>
              <a:path h="832139" w="967604">
                <a:moveTo>
                  <a:pt x="0" y="0"/>
                </a:moveTo>
                <a:lnTo>
                  <a:pt x="967604" y="0"/>
                </a:lnTo>
                <a:lnTo>
                  <a:pt x="967604" y="832139"/>
                </a:lnTo>
                <a:lnTo>
                  <a:pt x="0" y="8321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34" id="34"/>
          <p:cNvSpPr txBox="true"/>
          <p:nvPr/>
        </p:nvSpPr>
        <p:spPr>
          <a:xfrm rot="0">
            <a:off x="4328117" y="2241748"/>
            <a:ext cx="6502400" cy="879901"/>
          </a:xfrm>
          <a:prstGeom prst="rect">
            <a:avLst/>
          </a:prstGeom>
        </p:spPr>
        <p:txBody>
          <a:bodyPr anchor="t" rtlCol="false" tIns="0" lIns="0" bIns="0" rIns="0">
            <a:spAutoFit/>
          </a:bodyPr>
          <a:lstStyle/>
          <a:p>
            <a:pPr algn="ctr" marL="0" indent="0" lvl="0">
              <a:lnSpc>
                <a:spcPts val="7151"/>
              </a:lnSpc>
              <a:spcBef>
                <a:spcPct val="0"/>
              </a:spcBef>
            </a:pPr>
            <a:r>
              <a:rPr lang="en-US" sz="5108">
                <a:solidFill>
                  <a:srgbClr val="145DA0"/>
                </a:solidFill>
                <a:latin typeface="Open Sans Extra Bold"/>
              </a:rPr>
              <a:t>Interaction </a:t>
            </a:r>
          </a:p>
        </p:txBody>
      </p:sp>
      <p:sp>
        <p:nvSpPr>
          <p:cNvPr name="TextBox 35" id="35"/>
          <p:cNvSpPr txBox="true"/>
          <p:nvPr/>
        </p:nvSpPr>
        <p:spPr>
          <a:xfrm rot="0">
            <a:off x="17259300" y="9470754"/>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FFFFFF"/>
                </a:solidFill>
                <a:latin typeface="Poppins"/>
              </a:rPr>
              <a:t>07</a:t>
            </a:r>
          </a:p>
        </p:txBody>
      </p:sp>
      <p:sp>
        <p:nvSpPr>
          <p:cNvPr name="TextBox 36" id="36"/>
          <p:cNvSpPr txBox="true"/>
          <p:nvPr/>
        </p:nvSpPr>
        <p:spPr>
          <a:xfrm rot="0">
            <a:off x="4606922" y="536362"/>
            <a:ext cx="9074156" cy="879901"/>
          </a:xfrm>
          <a:prstGeom prst="rect">
            <a:avLst/>
          </a:prstGeom>
        </p:spPr>
        <p:txBody>
          <a:bodyPr anchor="t" rtlCol="false" tIns="0" lIns="0" bIns="0" rIns="0">
            <a:spAutoFit/>
          </a:bodyPr>
          <a:lstStyle/>
          <a:p>
            <a:pPr algn="ctr" marL="0" indent="0" lvl="0">
              <a:lnSpc>
                <a:spcPts val="7151"/>
              </a:lnSpc>
              <a:spcBef>
                <a:spcPct val="0"/>
              </a:spcBef>
            </a:pPr>
            <a:r>
              <a:rPr lang="en-US" sz="5108">
                <a:solidFill>
                  <a:srgbClr val="FDFDFD"/>
                </a:solidFill>
                <a:latin typeface="Open Sans Extra Bold"/>
              </a:rPr>
              <a:t>Customers Panel</a:t>
            </a:r>
          </a:p>
        </p:txBody>
      </p:sp>
      <p:sp>
        <p:nvSpPr>
          <p:cNvPr name="TextBox 37" id="37"/>
          <p:cNvSpPr txBox="true"/>
          <p:nvPr/>
        </p:nvSpPr>
        <p:spPr>
          <a:xfrm rot="0">
            <a:off x="4625602" y="6018718"/>
            <a:ext cx="2233812" cy="776380"/>
          </a:xfrm>
          <a:prstGeom prst="rect">
            <a:avLst/>
          </a:prstGeom>
        </p:spPr>
        <p:txBody>
          <a:bodyPr anchor="t" rtlCol="false" tIns="0" lIns="0" bIns="0" rIns="0">
            <a:spAutoFit/>
          </a:bodyPr>
          <a:lstStyle/>
          <a:p>
            <a:pPr algn="ctr">
              <a:lnSpc>
                <a:spcPts val="2054"/>
              </a:lnSpc>
            </a:pPr>
            <a:r>
              <a:rPr lang="en-US" sz="1556" spc="-31">
                <a:solidFill>
                  <a:srgbClr val="145DA0"/>
                </a:solidFill>
                <a:latin typeface="Poppins Bold"/>
              </a:rPr>
              <a:t>Customers can track the status of their ride and delivery requests.</a:t>
            </a:r>
          </a:p>
        </p:txBody>
      </p:sp>
      <p:sp>
        <p:nvSpPr>
          <p:cNvPr name="TextBox 38" id="38"/>
          <p:cNvSpPr txBox="true"/>
          <p:nvPr/>
        </p:nvSpPr>
        <p:spPr>
          <a:xfrm rot="0">
            <a:off x="4625602" y="5209799"/>
            <a:ext cx="2461498" cy="375285"/>
          </a:xfrm>
          <a:prstGeom prst="rect">
            <a:avLst/>
          </a:prstGeom>
        </p:spPr>
        <p:txBody>
          <a:bodyPr anchor="t" rtlCol="false" tIns="0" lIns="0" bIns="0" rIns="0">
            <a:spAutoFit/>
          </a:bodyPr>
          <a:lstStyle/>
          <a:p>
            <a:pPr algn="ctr">
              <a:lnSpc>
                <a:spcPts val="2940"/>
              </a:lnSpc>
              <a:spcBef>
                <a:spcPct val="0"/>
              </a:spcBef>
            </a:pPr>
            <a:r>
              <a:rPr lang="en-US" sz="2100">
                <a:solidFill>
                  <a:srgbClr val="145DA0"/>
                </a:solidFill>
                <a:latin typeface="Poppins Bold"/>
              </a:rPr>
              <a:t>View Order Status</a:t>
            </a:r>
          </a:p>
        </p:txBody>
      </p:sp>
      <p:sp>
        <p:nvSpPr>
          <p:cNvPr name="TextBox 39" id="39"/>
          <p:cNvSpPr txBox="true"/>
          <p:nvPr/>
        </p:nvSpPr>
        <p:spPr>
          <a:xfrm rot="0">
            <a:off x="8088161" y="5972003"/>
            <a:ext cx="2176732" cy="1005547"/>
          </a:xfrm>
          <a:prstGeom prst="rect">
            <a:avLst/>
          </a:prstGeom>
        </p:spPr>
        <p:txBody>
          <a:bodyPr anchor="t" rtlCol="false" tIns="0" lIns="0" bIns="0" rIns="0">
            <a:spAutoFit/>
          </a:bodyPr>
          <a:lstStyle/>
          <a:p>
            <a:pPr algn="ctr">
              <a:lnSpc>
                <a:spcPts val="2005"/>
              </a:lnSpc>
            </a:pPr>
            <a:r>
              <a:rPr lang="en-US" sz="1519" spc="-30">
                <a:solidFill>
                  <a:srgbClr val="145DA0"/>
                </a:solidFill>
                <a:latin typeface="Poppins Bold"/>
              </a:rPr>
              <a:t>Customers can provide feedback on their experience with the service.</a:t>
            </a:r>
          </a:p>
        </p:txBody>
      </p:sp>
      <p:sp>
        <p:nvSpPr>
          <p:cNvPr name="TextBox 40" id="40"/>
          <p:cNvSpPr txBox="true"/>
          <p:nvPr/>
        </p:nvSpPr>
        <p:spPr>
          <a:xfrm rot="0">
            <a:off x="7871472" y="5189951"/>
            <a:ext cx="2545057" cy="367156"/>
          </a:xfrm>
          <a:prstGeom prst="rect">
            <a:avLst/>
          </a:prstGeom>
        </p:spPr>
        <p:txBody>
          <a:bodyPr anchor="t" rtlCol="false" tIns="0" lIns="0" bIns="0" rIns="0">
            <a:spAutoFit/>
          </a:bodyPr>
          <a:lstStyle/>
          <a:p>
            <a:pPr algn="ctr">
              <a:lnSpc>
                <a:spcPts val="2864"/>
              </a:lnSpc>
              <a:spcBef>
                <a:spcPct val="0"/>
              </a:spcBef>
            </a:pPr>
            <a:r>
              <a:rPr lang="en-US" sz="2046">
                <a:solidFill>
                  <a:srgbClr val="145DA0"/>
                </a:solidFill>
                <a:latin typeface="Poppins Bold"/>
              </a:rPr>
              <a:t>Provide Feedback</a:t>
            </a:r>
            <a:r>
              <a:rPr lang="en-US" sz="2046">
                <a:solidFill>
                  <a:srgbClr val="145DA0"/>
                </a:solidFill>
                <a:latin typeface="Poppins Bold"/>
              </a:rPr>
              <a:t>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6223100" y="6194705"/>
            <a:ext cx="5841799" cy="1153755"/>
          </a:xfrm>
          <a:custGeom>
            <a:avLst/>
            <a:gdLst/>
            <a:ahLst/>
            <a:cxnLst/>
            <a:rect r="r" b="b" t="t" l="l"/>
            <a:pathLst>
              <a:path h="1153755" w="5841799">
                <a:moveTo>
                  <a:pt x="0" y="0"/>
                </a:moveTo>
                <a:lnTo>
                  <a:pt x="5841800" y="0"/>
                </a:lnTo>
                <a:lnTo>
                  <a:pt x="5841800" y="1153756"/>
                </a:lnTo>
                <a:lnTo>
                  <a:pt x="0" y="1153756"/>
                </a:lnTo>
                <a:lnTo>
                  <a:pt x="0" y="0"/>
                </a:lnTo>
                <a:close/>
              </a:path>
            </a:pathLst>
          </a:custGeom>
          <a:blipFill>
            <a:blip r:embed="rId2"/>
            <a:stretch>
              <a:fillRect l="0" t="0" r="0" b="0"/>
            </a:stretch>
          </a:blipFill>
        </p:spPr>
      </p:sp>
      <p:grpSp>
        <p:nvGrpSpPr>
          <p:cNvPr name="Group 3" id="3"/>
          <p:cNvGrpSpPr/>
          <p:nvPr/>
        </p:nvGrpSpPr>
        <p:grpSpPr>
          <a:xfrm rot="0">
            <a:off x="2185443" y="1787911"/>
            <a:ext cx="13917114" cy="7538391"/>
            <a:chOff x="0" y="0"/>
            <a:chExt cx="3702910" cy="2005731"/>
          </a:xfrm>
        </p:grpSpPr>
        <p:sp>
          <p:nvSpPr>
            <p:cNvPr name="Freeform 4" id="4"/>
            <p:cNvSpPr/>
            <p:nvPr/>
          </p:nvSpPr>
          <p:spPr>
            <a:xfrm flipH="false" flipV="false" rot="0">
              <a:off x="0" y="0"/>
              <a:ext cx="3702910" cy="2005731"/>
            </a:xfrm>
            <a:custGeom>
              <a:avLst/>
              <a:gdLst/>
              <a:ahLst/>
              <a:cxnLst/>
              <a:rect r="r" b="b" t="t" l="l"/>
              <a:pathLst>
                <a:path h="2005731" w="3702910">
                  <a:moveTo>
                    <a:pt x="24477" y="0"/>
                  </a:moveTo>
                  <a:lnTo>
                    <a:pt x="3678433" y="0"/>
                  </a:lnTo>
                  <a:cubicBezTo>
                    <a:pt x="3684925" y="0"/>
                    <a:pt x="3691151" y="2579"/>
                    <a:pt x="3695741" y="7169"/>
                  </a:cubicBezTo>
                  <a:cubicBezTo>
                    <a:pt x="3700331" y="11759"/>
                    <a:pt x="3702910" y="17985"/>
                    <a:pt x="3702910" y="24477"/>
                  </a:cubicBezTo>
                  <a:lnTo>
                    <a:pt x="3702910" y="1981254"/>
                  </a:lnTo>
                  <a:cubicBezTo>
                    <a:pt x="3702910" y="1994772"/>
                    <a:pt x="3691951" y="2005731"/>
                    <a:pt x="3678433" y="2005731"/>
                  </a:cubicBezTo>
                  <a:lnTo>
                    <a:pt x="24477" y="2005731"/>
                  </a:lnTo>
                  <a:cubicBezTo>
                    <a:pt x="10959" y="2005731"/>
                    <a:pt x="0" y="1994772"/>
                    <a:pt x="0" y="1981254"/>
                  </a:cubicBezTo>
                  <a:lnTo>
                    <a:pt x="0" y="24477"/>
                  </a:lnTo>
                  <a:cubicBezTo>
                    <a:pt x="0" y="10959"/>
                    <a:pt x="10959" y="0"/>
                    <a:pt x="24477" y="0"/>
                  </a:cubicBezTo>
                  <a:close/>
                </a:path>
              </a:pathLst>
            </a:custGeom>
            <a:solidFill>
              <a:srgbClr val="FDFDFD"/>
            </a:solidFill>
          </p:spPr>
        </p:sp>
        <p:sp>
          <p:nvSpPr>
            <p:cNvPr name="TextBox 5" id="5"/>
            <p:cNvSpPr txBox="true"/>
            <p:nvPr/>
          </p:nvSpPr>
          <p:spPr>
            <a:xfrm>
              <a:off x="0" y="-38100"/>
              <a:ext cx="3702910" cy="2043831"/>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6" id="6"/>
          <p:cNvGrpSpPr/>
          <p:nvPr/>
        </p:nvGrpSpPr>
        <p:grpSpPr>
          <a:xfrm rot="0">
            <a:off x="-2123887" y="-2346523"/>
            <a:ext cx="4693046" cy="469304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5573718" y="7940477"/>
            <a:ext cx="4693046" cy="469304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2" id="12"/>
          <p:cNvSpPr/>
          <p:nvPr/>
        </p:nvSpPr>
        <p:spPr>
          <a:xfrm flipH="false" flipV="false" rot="0">
            <a:off x="5172000" y="8203841"/>
            <a:ext cx="2602736" cy="514040"/>
          </a:xfrm>
          <a:custGeom>
            <a:avLst/>
            <a:gdLst/>
            <a:ahLst/>
            <a:cxnLst/>
            <a:rect r="r" b="b" t="t" l="l"/>
            <a:pathLst>
              <a:path h="514040" w="2602736">
                <a:moveTo>
                  <a:pt x="0" y="0"/>
                </a:moveTo>
                <a:lnTo>
                  <a:pt x="2602737" y="0"/>
                </a:lnTo>
                <a:lnTo>
                  <a:pt x="2602737" y="514040"/>
                </a:lnTo>
                <a:lnTo>
                  <a:pt x="0" y="514040"/>
                </a:lnTo>
                <a:lnTo>
                  <a:pt x="0" y="0"/>
                </a:lnTo>
                <a:close/>
              </a:path>
            </a:pathLst>
          </a:custGeom>
          <a:blipFill>
            <a:blip r:embed="rId2"/>
            <a:stretch>
              <a:fillRect l="0" t="0" r="0" b="0"/>
            </a:stretch>
          </a:blipFill>
        </p:spPr>
      </p:sp>
      <p:sp>
        <p:nvSpPr>
          <p:cNvPr name="TextBox 13" id="13"/>
          <p:cNvSpPr txBox="true"/>
          <p:nvPr/>
        </p:nvSpPr>
        <p:spPr>
          <a:xfrm rot="0">
            <a:off x="4366638" y="2790271"/>
            <a:ext cx="4794061" cy="541885"/>
          </a:xfrm>
          <a:prstGeom prst="rect">
            <a:avLst/>
          </a:prstGeom>
        </p:spPr>
        <p:txBody>
          <a:bodyPr anchor="t" rtlCol="false" tIns="0" lIns="0" bIns="0" rIns="0">
            <a:spAutoFit/>
          </a:bodyPr>
          <a:lstStyle/>
          <a:p>
            <a:pPr algn="ctr">
              <a:lnSpc>
                <a:spcPts val="2228"/>
              </a:lnSpc>
            </a:pPr>
            <a:r>
              <a:rPr lang="en-US" sz="1592" spc="-31">
                <a:solidFill>
                  <a:srgbClr val="051D40"/>
                </a:solidFill>
                <a:latin typeface="Poppins Bold"/>
              </a:rPr>
              <a:t>Sign Up and Sign In:</a:t>
            </a:r>
          </a:p>
          <a:p>
            <a:pPr algn="just">
              <a:lnSpc>
                <a:spcPts val="2085"/>
              </a:lnSpc>
            </a:pPr>
            <a:r>
              <a:rPr lang="en-US" sz="1489" spc="-29">
                <a:solidFill>
                  <a:srgbClr val="051D40"/>
                </a:solidFill>
                <a:latin typeface="Poppins Semi-Bold"/>
              </a:rPr>
              <a:t>Riders can create an account and log in securely.</a:t>
            </a:r>
          </a:p>
        </p:txBody>
      </p:sp>
      <p:sp>
        <p:nvSpPr>
          <p:cNvPr name="TextBox 14" id="14"/>
          <p:cNvSpPr txBox="true"/>
          <p:nvPr/>
        </p:nvSpPr>
        <p:spPr>
          <a:xfrm rot="0">
            <a:off x="4606922" y="536362"/>
            <a:ext cx="9074156" cy="1784776"/>
          </a:xfrm>
          <a:prstGeom prst="rect">
            <a:avLst/>
          </a:prstGeom>
        </p:spPr>
        <p:txBody>
          <a:bodyPr anchor="t" rtlCol="false" tIns="0" lIns="0" bIns="0" rIns="0">
            <a:spAutoFit/>
          </a:bodyPr>
          <a:lstStyle/>
          <a:p>
            <a:pPr algn="ctr">
              <a:lnSpc>
                <a:spcPts val="7151"/>
              </a:lnSpc>
            </a:pPr>
            <a:r>
              <a:rPr lang="en-US" sz="5108">
                <a:solidFill>
                  <a:srgbClr val="FDFDFD"/>
                </a:solidFill>
                <a:latin typeface="Open Sans Extra Bold"/>
              </a:rPr>
              <a:t>Rider Panel</a:t>
            </a:r>
          </a:p>
          <a:p>
            <a:pPr algn="ctr" marL="0" indent="0" lvl="0">
              <a:lnSpc>
                <a:spcPts val="7151"/>
              </a:lnSpc>
              <a:spcBef>
                <a:spcPct val="0"/>
              </a:spcBef>
            </a:pPr>
          </a:p>
        </p:txBody>
      </p:sp>
      <p:sp>
        <p:nvSpPr>
          <p:cNvPr name="TextBox 15" id="15"/>
          <p:cNvSpPr txBox="true"/>
          <p:nvPr/>
        </p:nvSpPr>
        <p:spPr>
          <a:xfrm rot="0">
            <a:off x="5664646" y="1702186"/>
            <a:ext cx="6958709" cy="785844"/>
          </a:xfrm>
          <a:prstGeom prst="rect">
            <a:avLst/>
          </a:prstGeom>
        </p:spPr>
        <p:txBody>
          <a:bodyPr anchor="t" rtlCol="false" tIns="0" lIns="0" bIns="0" rIns="0">
            <a:spAutoFit/>
          </a:bodyPr>
          <a:lstStyle/>
          <a:p>
            <a:pPr algn="ctr" marL="0" indent="0" lvl="0">
              <a:lnSpc>
                <a:spcPts val="6459"/>
              </a:lnSpc>
              <a:spcBef>
                <a:spcPct val="0"/>
              </a:spcBef>
            </a:pPr>
            <a:r>
              <a:rPr lang="en-US" sz="4613">
                <a:solidFill>
                  <a:srgbClr val="145DA0"/>
                </a:solidFill>
                <a:latin typeface="Open Sans Extra Bold"/>
              </a:rPr>
              <a:t>Account Management:</a:t>
            </a:r>
          </a:p>
        </p:txBody>
      </p:sp>
      <p:sp>
        <p:nvSpPr>
          <p:cNvPr name="TextBox 16" id="16"/>
          <p:cNvSpPr txBox="true"/>
          <p:nvPr/>
        </p:nvSpPr>
        <p:spPr>
          <a:xfrm rot="0">
            <a:off x="17259300" y="9470754"/>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FFFFFF"/>
                </a:solidFill>
                <a:latin typeface="Poppins"/>
              </a:rPr>
              <a:t>08</a:t>
            </a:r>
          </a:p>
        </p:txBody>
      </p:sp>
      <p:sp>
        <p:nvSpPr>
          <p:cNvPr name="TextBox 17" id="17"/>
          <p:cNvSpPr txBox="true"/>
          <p:nvPr/>
        </p:nvSpPr>
        <p:spPr>
          <a:xfrm rot="0">
            <a:off x="10297777" y="2789304"/>
            <a:ext cx="4684554" cy="533254"/>
          </a:xfrm>
          <a:prstGeom prst="rect">
            <a:avLst/>
          </a:prstGeom>
        </p:spPr>
        <p:txBody>
          <a:bodyPr anchor="t" rtlCol="false" tIns="0" lIns="0" bIns="0" rIns="0">
            <a:spAutoFit/>
          </a:bodyPr>
          <a:lstStyle/>
          <a:p>
            <a:pPr algn="ctr">
              <a:lnSpc>
                <a:spcPts val="2178"/>
              </a:lnSpc>
            </a:pPr>
            <a:r>
              <a:rPr lang="en-US" sz="1555" spc="-31">
                <a:solidFill>
                  <a:srgbClr val="051D40"/>
                </a:solidFill>
                <a:latin typeface="Poppins Bold"/>
              </a:rPr>
              <a:t>Profile and History</a:t>
            </a:r>
          </a:p>
          <a:p>
            <a:pPr algn="just" marL="0" indent="0" lvl="0">
              <a:lnSpc>
                <a:spcPts val="2038"/>
              </a:lnSpc>
              <a:spcBef>
                <a:spcPct val="0"/>
              </a:spcBef>
            </a:pPr>
            <a:r>
              <a:rPr lang="en-US" sz="1455" spc="-29">
                <a:solidFill>
                  <a:srgbClr val="051D40"/>
                </a:solidFill>
                <a:latin typeface="Poppins Semi-Bold"/>
              </a:rPr>
              <a:t>Riders can Access history of accepted requests.</a:t>
            </a:r>
          </a:p>
        </p:txBody>
      </p:sp>
      <p:grpSp>
        <p:nvGrpSpPr>
          <p:cNvPr name="Group 18" id="18"/>
          <p:cNvGrpSpPr>
            <a:grpSpLocks noChangeAspect="true"/>
          </p:cNvGrpSpPr>
          <p:nvPr/>
        </p:nvGrpSpPr>
        <p:grpSpPr>
          <a:xfrm rot="0">
            <a:off x="11224753" y="3671529"/>
            <a:ext cx="2309913" cy="4570560"/>
            <a:chOff x="0" y="0"/>
            <a:chExt cx="2620010" cy="5184140"/>
          </a:xfrm>
        </p:grpSpPr>
        <p:sp>
          <p:nvSpPr>
            <p:cNvPr name="Freeform 19" id="1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20" id="2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64" t="0" r="-64" b="0"/>
              </a:stretch>
            </a:blipFill>
          </p:spPr>
        </p:sp>
        <p:sp>
          <p:nvSpPr>
            <p:cNvPr name="Freeform 21" id="2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22" id="2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23" id="2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24" id="2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25" id="2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6" id="2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7" id="2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Freeform 28" id="28"/>
          <p:cNvSpPr/>
          <p:nvPr/>
        </p:nvSpPr>
        <p:spPr>
          <a:xfrm flipH="false" flipV="false" rot="0">
            <a:off x="11078342" y="8076455"/>
            <a:ext cx="2602736" cy="514040"/>
          </a:xfrm>
          <a:custGeom>
            <a:avLst/>
            <a:gdLst/>
            <a:ahLst/>
            <a:cxnLst/>
            <a:rect r="r" b="b" t="t" l="l"/>
            <a:pathLst>
              <a:path h="514040" w="2602736">
                <a:moveTo>
                  <a:pt x="0" y="0"/>
                </a:moveTo>
                <a:lnTo>
                  <a:pt x="2602736" y="0"/>
                </a:lnTo>
                <a:lnTo>
                  <a:pt x="2602736" y="514041"/>
                </a:lnTo>
                <a:lnTo>
                  <a:pt x="0" y="514041"/>
                </a:lnTo>
                <a:lnTo>
                  <a:pt x="0" y="0"/>
                </a:lnTo>
                <a:close/>
              </a:path>
            </a:pathLst>
          </a:custGeom>
          <a:blipFill>
            <a:blip r:embed="rId2"/>
            <a:stretch>
              <a:fillRect l="0" t="0" r="0" b="0"/>
            </a:stretch>
          </a:blipFill>
        </p:spPr>
      </p:sp>
      <p:grpSp>
        <p:nvGrpSpPr>
          <p:cNvPr name="Group 29" id="29"/>
          <p:cNvGrpSpPr>
            <a:grpSpLocks noChangeAspect="true"/>
          </p:cNvGrpSpPr>
          <p:nvPr/>
        </p:nvGrpSpPr>
        <p:grpSpPr>
          <a:xfrm rot="0">
            <a:off x="5172000" y="3635530"/>
            <a:ext cx="2374292" cy="4697945"/>
            <a:chOff x="0" y="0"/>
            <a:chExt cx="2620010" cy="5184140"/>
          </a:xfrm>
        </p:grpSpPr>
        <p:sp>
          <p:nvSpPr>
            <p:cNvPr name="Freeform 30" id="30"/>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31" id="31"/>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2814" t="0" r="-2814" b="0"/>
              </a:stretch>
            </a:blipFill>
          </p:spPr>
        </p:sp>
        <p:sp>
          <p:nvSpPr>
            <p:cNvPr name="Freeform 32" id="32"/>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33" id="33"/>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34" id="34"/>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35" id="35"/>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36" id="36"/>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37" id="37"/>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38" id="38"/>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6223100" y="6194705"/>
            <a:ext cx="5841799" cy="1153755"/>
          </a:xfrm>
          <a:custGeom>
            <a:avLst/>
            <a:gdLst/>
            <a:ahLst/>
            <a:cxnLst/>
            <a:rect r="r" b="b" t="t" l="l"/>
            <a:pathLst>
              <a:path h="1153755" w="5841799">
                <a:moveTo>
                  <a:pt x="0" y="0"/>
                </a:moveTo>
                <a:lnTo>
                  <a:pt x="5841800" y="0"/>
                </a:lnTo>
                <a:lnTo>
                  <a:pt x="5841800" y="1153756"/>
                </a:lnTo>
                <a:lnTo>
                  <a:pt x="0" y="1153756"/>
                </a:lnTo>
                <a:lnTo>
                  <a:pt x="0" y="0"/>
                </a:lnTo>
                <a:close/>
              </a:path>
            </a:pathLst>
          </a:custGeom>
          <a:blipFill>
            <a:blip r:embed="rId2"/>
            <a:stretch>
              <a:fillRect l="0" t="0" r="0" b="0"/>
            </a:stretch>
          </a:blipFill>
        </p:spPr>
      </p:sp>
      <p:grpSp>
        <p:nvGrpSpPr>
          <p:cNvPr name="Group 3" id="3"/>
          <p:cNvGrpSpPr/>
          <p:nvPr/>
        </p:nvGrpSpPr>
        <p:grpSpPr>
          <a:xfrm rot="0">
            <a:off x="2185443" y="1787911"/>
            <a:ext cx="13917114" cy="7538391"/>
            <a:chOff x="0" y="0"/>
            <a:chExt cx="3702910" cy="2005731"/>
          </a:xfrm>
        </p:grpSpPr>
        <p:sp>
          <p:nvSpPr>
            <p:cNvPr name="Freeform 4" id="4"/>
            <p:cNvSpPr/>
            <p:nvPr/>
          </p:nvSpPr>
          <p:spPr>
            <a:xfrm flipH="false" flipV="false" rot="0">
              <a:off x="0" y="0"/>
              <a:ext cx="3702910" cy="2005731"/>
            </a:xfrm>
            <a:custGeom>
              <a:avLst/>
              <a:gdLst/>
              <a:ahLst/>
              <a:cxnLst/>
              <a:rect r="r" b="b" t="t" l="l"/>
              <a:pathLst>
                <a:path h="2005731" w="3702910">
                  <a:moveTo>
                    <a:pt x="24477" y="0"/>
                  </a:moveTo>
                  <a:lnTo>
                    <a:pt x="3678433" y="0"/>
                  </a:lnTo>
                  <a:cubicBezTo>
                    <a:pt x="3684925" y="0"/>
                    <a:pt x="3691151" y="2579"/>
                    <a:pt x="3695741" y="7169"/>
                  </a:cubicBezTo>
                  <a:cubicBezTo>
                    <a:pt x="3700331" y="11759"/>
                    <a:pt x="3702910" y="17985"/>
                    <a:pt x="3702910" y="24477"/>
                  </a:cubicBezTo>
                  <a:lnTo>
                    <a:pt x="3702910" y="1981254"/>
                  </a:lnTo>
                  <a:cubicBezTo>
                    <a:pt x="3702910" y="1994772"/>
                    <a:pt x="3691951" y="2005731"/>
                    <a:pt x="3678433" y="2005731"/>
                  </a:cubicBezTo>
                  <a:lnTo>
                    <a:pt x="24477" y="2005731"/>
                  </a:lnTo>
                  <a:cubicBezTo>
                    <a:pt x="10959" y="2005731"/>
                    <a:pt x="0" y="1994772"/>
                    <a:pt x="0" y="1981254"/>
                  </a:cubicBezTo>
                  <a:lnTo>
                    <a:pt x="0" y="24477"/>
                  </a:lnTo>
                  <a:cubicBezTo>
                    <a:pt x="0" y="10959"/>
                    <a:pt x="10959" y="0"/>
                    <a:pt x="24477" y="0"/>
                  </a:cubicBezTo>
                  <a:close/>
                </a:path>
              </a:pathLst>
            </a:custGeom>
            <a:solidFill>
              <a:srgbClr val="FDFDFD"/>
            </a:solidFill>
          </p:spPr>
        </p:sp>
        <p:sp>
          <p:nvSpPr>
            <p:cNvPr name="TextBox 5" id="5"/>
            <p:cNvSpPr txBox="true"/>
            <p:nvPr/>
          </p:nvSpPr>
          <p:spPr>
            <a:xfrm>
              <a:off x="0" y="-38100"/>
              <a:ext cx="3702910" cy="2043831"/>
            </a:xfrm>
            <a:prstGeom prst="rect">
              <a:avLst/>
            </a:prstGeom>
          </p:spPr>
          <p:txBody>
            <a:bodyPr anchor="ctr" rtlCol="false" tIns="50800" lIns="50800" bIns="50800" rIns="50800"/>
            <a:lstStyle/>
            <a:p>
              <a:pPr algn="ctr">
                <a:lnSpc>
                  <a:spcPts val="2659"/>
                </a:lnSpc>
              </a:pPr>
            </a:p>
            <a:p>
              <a:pPr algn="ctr">
                <a:lnSpc>
                  <a:spcPts val="2659"/>
                </a:lnSpc>
              </a:pPr>
            </a:p>
          </p:txBody>
        </p:sp>
      </p:grpSp>
      <p:grpSp>
        <p:nvGrpSpPr>
          <p:cNvPr name="Group 6" id="6"/>
          <p:cNvGrpSpPr/>
          <p:nvPr/>
        </p:nvGrpSpPr>
        <p:grpSpPr>
          <a:xfrm rot="0">
            <a:off x="-2123887" y="-2346523"/>
            <a:ext cx="4693046" cy="469304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15573718" y="7940477"/>
            <a:ext cx="4693046" cy="469304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a:grpSpLocks noChangeAspect="true"/>
          </p:cNvGrpSpPr>
          <p:nvPr/>
        </p:nvGrpSpPr>
        <p:grpSpPr>
          <a:xfrm rot="0">
            <a:off x="12306481" y="2943055"/>
            <a:ext cx="2749194" cy="5439752"/>
            <a:chOff x="0" y="0"/>
            <a:chExt cx="2620010" cy="5184140"/>
          </a:xfrm>
        </p:grpSpPr>
        <p:sp>
          <p:nvSpPr>
            <p:cNvPr name="Freeform 13" id="13"/>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4" id="14"/>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3534" t="0" r="-3534" b="0"/>
              </a:stretch>
            </a:blipFill>
          </p:spPr>
        </p:sp>
        <p:sp>
          <p:nvSpPr>
            <p:cNvPr name="Freeform 15" id="15"/>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6" id="16"/>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7" id="17"/>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8" id="18"/>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9" id="19"/>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20" id="20"/>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21" id="21"/>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name="Freeform 22" id="22"/>
          <p:cNvSpPr/>
          <p:nvPr/>
        </p:nvSpPr>
        <p:spPr>
          <a:xfrm flipH="false" flipV="false" rot="0">
            <a:off x="11918663" y="8034731"/>
            <a:ext cx="3524831" cy="696154"/>
          </a:xfrm>
          <a:custGeom>
            <a:avLst/>
            <a:gdLst/>
            <a:ahLst/>
            <a:cxnLst/>
            <a:rect r="r" b="b" t="t" l="l"/>
            <a:pathLst>
              <a:path h="696154" w="3524831">
                <a:moveTo>
                  <a:pt x="0" y="0"/>
                </a:moveTo>
                <a:lnTo>
                  <a:pt x="3524831" y="0"/>
                </a:lnTo>
                <a:lnTo>
                  <a:pt x="3524831" y="696154"/>
                </a:lnTo>
                <a:lnTo>
                  <a:pt x="0" y="696154"/>
                </a:lnTo>
                <a:lnTo>
                  <a:pt x="0" y="0"/>
                </a:lnTo>
                <a:close/>
              </a:path>
            </a:pathLst>
          </a:custGeom>
          <a:blipFill>
            <a:blip r:embed="rId2"/>
            <a:stretch>
              <a:fillRect l="0" t="0" r="0" b="0"/>
            </a:stretch>
          </a:blipFill>
        </p:spPr>
      </p:sp>
      <p:sp>
        <p:nvSpPr>
          <p:cNvPr name="TextBox 23" id="23"/>
          <p:cNvSpPr txBox="true"/>
          <p:nvPr/>
        </p:nvSpPr>
        <p:spPr>
          <a:xfrm rot="0">
            <a:off x="4453145" y="4208213"/>
            <a:ext cx="6041767" cy="2852286"/>
          </a:xfrm>
          <a:prstGeom prst="rect">
            <a:avLst/>
          </a:prstGeom>
        </p:spPr>
        <p:txBody>
          <a:bodyPr anchor="t" rtlCol="false" tIns="0" lIns="0" bIns="0" rIns="0">
            <a:spAutoFit/>
          </a:bodyPr>
          <a:lstStyle/>
          <a:p>
            <a:pPr algn="just" marL="496103" indent="-248051" lvl="1">
              <a:lnSpc>
                <a:spcPts val="3216"/>
              </a:lnSpc>
              <a:buFont typeface="Arial"/>
              <a:buChar char="•"/>
            </a:pPr>
            <a:r>
              <a:rPr lang="en-US" sz="2297" spc="-45">
                <a:solidFill>
                  <a:srgbClr val="051D40"/>
                </a:solidFill>
                <a:latin typeface="Poppins Semi-Bold"/>
              </a:rPr>
              <a:t>Riders can see pending ride and delivery requests from Customers.</a:t>
            </a:r>
          </a:p>
          <a:p>
            <a:pPr algn="just">
              <a:lnSpc>
                <a:spcPts val="3216"/>
              </a:lnSpc>
            </a:pPr>
          </a:p>
          <a:p>
            <a:pPr algn="just" marL="496103" indent="-248051" lvl="1">
              <a:lnSpc>
                <a:spcPts val="3216"/>
              </a:lnSpc>
              <a:buFont typeface="Arial"/>
              <a:buChar char="•"/>
            </a:pPr>
            <a:r>
              <a:rPr lang="en-US" sz="2297" spc="-45">
                <a:solidFill>
                  <a:srgbClr val="051D40"/>
                </a:solidFill>
                <a:latin typeface="Poppins Semi-Bold"/>
              </a:rPr>
              <a:t>Riders can accept requests they wish to fulfill.</a:t>
            </a:r>
          </a:p>
          <a:p>
            <a:pPr algn="just" marL="0" indent="0" lvl="0">
              <a:lnSpc>
                <a:spcPts val="3216"/>
              </a:lnSpc>
              <a:spcBef>
                <a:spcPct val="0"/>
              </a:spcBef>
            </a:pPr>
          </a:p>
          <a:p>
            <a:pPr algn="just" marL="0" indent="0" lvl="0">
              <a:lnSpc>
                <a:spcPts val="3216"/>
              </a:lnSpc>
              <a:spcBef>
                <a:spcPct val="0"/>
              </a:spcBef>
            </a:pPr>
          </a:p>
        </p:txBody>
      </p:sp>
      <p:sp>
        <p:nvSpPr>
          <p:cNvPr name="TextBox 24" id="24"/>
          <p:cNvSpPr txBox="true"/>
          <p:nvPr/>
        </p:nvSpPr>
        <p:spPr>
          <a:xfrm rot="0">
            <a:off x="4606922" y="536362"/>
            <a:ext cx="9074156" cy="879901"/>
          </a:xfrm>
          <a:prstGeom prst="rect">
            <a:avLst/>
          </a:prstGeom>
        </p:spPr>
        <p:txBody>
          <a:bodyPr anchor="t" rtlCol="false" tIns="0" lIns="0" bIns="0" rIns="0">
            <a:spAutoFit/>
          </a:bodyPr>
          <a:lstStyle/>
          <a:p>
            <a:pPr algn="ctr" marL="0" indent="0" lvl="0">
              <a:lnSpc>
                <a:spcPts val="7151"/>
              </a:lnSpc>
              <a:spcBef>
                <a:spcPct val="0"/>
              </a:spcBef>
            </a:pPr>
            <a:r>
              <a:rPr lang="en-US" sz="5108">
                <a:solidFill>
                  <a:srgbClr val="FDFDFD"/>
                </a:solidFill>
                <a:latin typeface="Open Sans Extra Bold"/>
              </a:rPr>
              <a:t>Rider Panel</a:t>
            </a:r>
          </a:p>
        </p:txBody>
      </p:sp>
      <p:sp>
        <p:nvSpPr>
          <p:cNvPr name="TextBox 25" id="25"/>
          <p:cNvSpPr txBox="true"/>
          <p:nvPr/>
        </p:nvSpPr>
        <p:spPr>
          <a:xfrm rot="0">
            <a:off x="4222829" y="2634414"/>
            <a:ext cx="6502400" cy="879901"/>
          </a:xfrm>
          <a:prstGeom prst="rect">
            <a:avLst/>
          </a:prstGeom>
        </p:spPr>
        <p:txBody>
          <a:bodyPr anchor="t" rtlCol="false" tIns="0" lIns="0" bIns="0" rIns="0">
            <a:spAutoFit/>
          </a:bodyPr>
          <a:lstStyle/>
          <a:p>
            <a:pPr algn="ctr" marL="0" indent="0" lvl="0">
              <a:lnSpc>
                <a:spcPts val="7151"/>
              </a:lnSpc>
              <a:spcBef>
                <a:spcPct val="0"/>
              </a:spcBef>
            </a:pPr>
            <a:r>
              <a:rPr lang="en-US" sz="5108">
                <a:solidFill>
                  <a:srgbClr val="145DA0"/>
                </a:solidFill>
                <a:latin typeface="Open Sans Extra Bold"/>
              </a:rPr>
              <a:t>Service Fulfillment</a:t>
            </a:r>
          </a:p>
        </p:txBody>
      </p:sp>
      <p:sp>
        <p:nvSpPr>
          <p:cNvPr name="TextBox 26" id="26"/>
          <p:cNvSpPr txBox="true"/>
          <p:nvPr/>
        </p:nvSpPr>
        <p:spPr>
          <a:xfrm rot="0">
            <a:off x="17259300" y="9470754"/>
            <a:ext cx="660851" cy="518066"/>
          </a:xfrm>
          <a:prstGeom prst="rect">
            <a:avLst/>
          </a:prstGeom>
        </p:spPr>
        <p:txBody>
          <a:bodyPr anchor="t" rtlCol="false" tIns="0" lIns="0" bIns="0" rIns="0">
            <a:spAutoFit/>
          </a:bodyPr>
          <a:lstStyle/>
          <a:p>
            <a:pPr algn="r">
              <a:lnSpc>
                <a:spcPts val="3995"/>
              </a:lnSpc>
              <a:spcBef>
                <a:spcPct val="0"/>
              </a:spcBef>
            </a:pPr>
            <a:r>
              <a:rPr lang="en-US" sz="2853" spc="-57">
                <a:solidFill>
                  <a:srgbClr val="FFFFFF"/>
                </a:solidFill>
                <a:latin typeface="Poppins"/>
              </a:rPr>
              <a:t>09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DAGJHyxO2Z4</dc:identifier>
  <dcterms:modified xsi:type="dcterms:W3CDTF">2011-08-01T06:04:30Z</dcterms:modified>
  <cp:revision>1</cp:revision>
  <dc:title>EazyTrip_DS_Project</dc:title>
</cp:coreProperties>
</file>